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71" r:id="rId4"/>
    <p:sldId id="272" r:id="rId5"/>
    <p:sldId id="273" r:id="rId6"/>
    <p:sldId id="258" r:id="rId7"/>
    <p:sldId id="267" r:id="rId8"/>
    <p:sldId id="265" r:id="rId9"/>
    <p:sldId id="268" r:id="rId10"/>
    <p:sldId id="269" r:id="rId11"/>
    <p:sldId id="270" r:id="rId12"/>
    <p:sldId id="263" r:id="rId13"/>
    <p:sldId id="266" r:id="rId14"/>
    <p:sldId id="274" r:id="rId15"/>
    <p:sldId id="264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C82DA6F-0399-41C8-B132-3003E4A46A21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01820AD-6BF9-4214-BE83-960E8E8FC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3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6123-183B-4DE4-965C-57FA605584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0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0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8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9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6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8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0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4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1FFF-CE9B-4A74-8F97-D5165C5E930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4023-0D6E-4880-A14A-1C3F952F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DZKBc3W6Y1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1" y="459327"/>
            <a:ext cx="11499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Comic Sans MS" panose="030F0702030302020204" pitchFamily="66" charset="0"/>
              </a:rPr>
              <a:t>Welcome to the Year 3’s</a:t>
            </a:r>
          </a:p>
          <a:p>
            <a:pPr algn="ctr"/>
            <a:r>
              <a:rPr lang="en-GB" sz="8800" dirty="0" smtClean="0">
                <a:latin typeface="Comic Sans MS" panose="030F0702030302020204" pitchFamily="66" charset="0"/>
              </a:rPr>
              <a:t> ‘Solve Problems </a:t>
            </a:r>
            <a:r>
              <a:rPr lang="en-GB" sz="8800" dirty="0">
                <a:latin typeface="Comic Sans MS" panose="030F0702030302020204" pitchFamily="66" charset="0"/>
              </a:rPr>
              <a:t>with </a:t>
            </a:r>
            <a:r>
              <a:rPr lang="en-GB" sz="8800" dirty="0" smtClean="0">
                <a:latin typeface="Comic Sans MS" panose="030F0702030302020204" pitchFamily="66" charset="0"/>
              </a:rPr>
              <a:t>Me!’ </a:t>
            </a:r>
          </a:p>
          <a:p>
            <a:pPr algn="ctr"/>
            <a:r>
              <a:rPr lang="en-GB" sz="8800" dirty="0" smtClean="0">
                <a:latin typeface="Comic Sans MS" panose="030F0702030302020204" pitchFamily="66" charset="0"/>
              </a:rPr>
              <a:t>Workshop 2024.</a:t>
            </a:r>
            <a:endParaRPr lang="en-GB" sz="8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61C32-EA11-EB8B-0857-40DDE9CAC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2" y="1711379"/>
            <a:ext cx="2358011" cy="905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BADCE-37BE-6650-5D84-2D4D89831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77" y="1373468"/>
            <a:ext cx="931743" cy="85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529B90-065B-3D96-D80F-8F671BC7E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10" y="1649777"/>
            <a:ext cx="996900" cy="788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876B2-9711-A08C-3756-097017A5C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96" y="1618829"/>
            <a:ext cx="957806" cy="850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A6A3F-BE62-C5E0-FF53-636055003C14}"/>
              </a:ext>
            </a:extLst>
          </p:cNvPr>
          <p:cNvSpPr/>
          <p:nvPr/>
        </p:nvSpPr>
        <p:spPr>
          <a:xfrm>
            <a:off x="2352675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do you see?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509EC-F2FD-6A2D-FD70-B5D3F642C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59" y="1706006"/>
            <a:ext cx="2358011" cy="905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2773E-9706-3452-13DC-9D15A4B07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64" y="1368095"/>
            <a:ext cx="931743" cy="850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6AC3E-B7AB-84A7-9B4D-BAE710DAD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97" y="1644404"/>
            <a:ext cx="996900" cy="788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66B6A-3F36-A0F1-596C-B71AD165E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83" y="1613456"/>
            <a:ext cx="957806" cy="850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13260B-2E55-0E30-12B0-866D81889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51" y="1706006"/>
            <a:ext cx="2358011" cy="90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F711DC-9EBC-A959-C948-6BDC9D123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56" y="1368095"/>
            <a:ext cx="931743" cy="850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B6F1D-95C0-0D54-855D-99C6D43F4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89" y="1644404"/>
            <a:ext cx="996900" cy="788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C9E47A-205A-1543-AFEC-B1AC8189C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75" y="1613456"/>
            <a:ext cx="957806" cy="850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3BE1F9-8DF3-C4E1-3E42-69045A9DAEFF}"/>
                  </a:ext>
                </a:extLst>
              </p:cNvPr>
              <p:cNvSpPr/>
              <p:nvPr/>
            </p:nvSpPr>
            <p:spPr>
              <a:xfrm>
                <a:off x="4321246" y="4044975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3BE1F9-8DF3-C4E1-3E42-69045A9DA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246" y="4044975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41F684-C738-184F-0D3A-887ECF400ACC}"/>
                  </a:ext>
                </a:extLst>
              </p:cNvPr>
              <p:cNvSpPr/>
              <p:nvPr/>
            </p:nvSpPr>
            <p:spPr>
              <a:xfrm>
                <a:off x="3643905" y="3300340"/>
                <a:ext cx="3825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 +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41F684-C738-184F-0D3A-887ECF400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5" y="3300340"/>
                <a:ext cx="38250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78D2D28-1E92-EA59-280B-D54A04F633ED}"/>
              </a:ext>
            </a:extLst>
          </p:cNvPr>
          <p:cNvSpPr/>
          <p:nvPr/>
        </p:nvSpPr>
        <p:spPr>
          <a:xfrm>
            <a:off x="3643906" y="332614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57B797-B5F5-D8EA-9640-430321BFAAC5}"/>
              </a:ext>
            </a:extLst>
          </p:cNvPr>
          <p:cNvSpPr/>
          <p:nvPr/>
        </p:nvSpPr>
        <p:spPr>
          <a:xfrm>
            <a:off x="5511424" y="40696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04365-3FA0-E906-9C3A-1A74C11BF3B6}"/>
              </a:ext>
            </a:extLst>
          </p:cNvPr>
          <p:cNvSpPr/>
          <p:nvPr/>
        </p:nvSpPr>
        <p:spPr>
          <a:xfrm>
            <a:off x="4306500" y="40696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7D5751-58DF-7AA4-96BA-840F8E9CB51B}"/>
              </a:ext>
            </a:extLst>
          </p:cNvPr>
          <p:cNvSpPr/>
          <p:nvPr/>
        </p:nvSpPr>
        <p:spPr>
          <a:xfrm>
            <a:off x="6073652" y="332614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58286C-C30C-BBCA-5C9F-1BC571AD7A64}"/>
              </a:ext>
            </a:extLst>
          </p:cNvPr>
          <p:cNvSpPr/>
          <p:nvPr/>
        </p:nvSpPr>
        <p:spPr>
          <a:xfrm>
            <a:off x="4854178" y="332614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51CE7-3D90-3E0A-6508-877CC484A85B}"/>
              </a:ext>
            </a:extLst>
          </p:cNvPr>
          <p:cNvSpPr txBox="1"/>
          <p:nvPr/>
        </p:nvSpPr>
        <p:spPr>
          <a:xfrm>
            <a:off x="3820557" y="330683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7E20B5-70E7-171D-1E76-457C8A3DCB0D}"/>
              </a:ext>
            </a:extLst>
          </p:cNvPr>
          <p:cNvSpPr/>
          <p:nvPr/>
        </p:nvSpPr>
        <p:spPr>
          <a:xfrm>
            <a:off x="6739577" y="40696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38FCEC-5B09-F45B-FC83-0234A135A824}"/>
              </a:ext>
            </a:extLst>
          </p:cNvPr>
          <p:cNvSpPr/>
          <p:nvPr/>
        </p:nvSpPr>
        <p:spPr>
          <a:xfrm>
            <a:off x="7366263" y="332614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863224-C29D-48AE-F858-6426EADC4840}"/>
              </a:ext>
            </a:extLst>
          </p:cNvPr>
          <p:cNvSpPr txBox="1"/>
          <p:nvPr/>
        </p:nvSpPr>
        <p:spPr>
          <a:xfrm>
            <a:off x="5700347" y="40503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619841-10D6-892A-8130-D2F61E5328AC}"/>
              </a:ext>
            </a:extLst>
          </p:cNvPr>
          <p:cNvSpPr txBox="1"/>
          <p:nvPr/>
        </p:nvSpPr>
        <p:spPr>
          <a:xfrm>
            <a:off x="6247230" y="330683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5FAF5A-5B40-A689-BFDB-66E6DD8E9922}"/>
              </a:ext>
            </a:extLst>
          </p:cNvPr>
          <p:cNvSpPr txBox="1"/>
          <p:nvPr/>
        </p:nvSpPr>
        <p:spPr>
          <a:xfrm>
            <a:off x="5042353" y="330683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C017F-192E-68D0-60AE-882339FB5F81}"/>
              </a:ext>
            </a:extLst>
          </p:cNvPr>
          <p:cNvSpPr txBox="1"/>
          <p:nvPr/>
        </p:nvSpPr>
        <p:spPr>
          <a:xfrm>
            <a:off x="4467931" y="40503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56BA89-4C92-F490-5711-E48B0DF20165}"/>
              </a:ext>
            </a:extLst>
          </p:cNvPr>
          <p:cNvSpPr txBox="1"/>
          <p:nvPr/>
        </p:nvSpPr>
        <p:spPr>
          <a:xfrm>
            <a:off x="7415310" y="330683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AEBACC-9F56-9309-FBB8-CF97D0D17020}"/>
              </a:ext>
            </a:extLst>
          </p:cNvPr>
          <p:cNvSpPr txBox="1"/>
          <p:nvPr/>
        </p:nvSpPr>
        <p:spPr>
          <a:xfrm>
            <a:off x="6792104" y="40503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98A680-3359-3277-C91C-85553EBC5AA0}"/>
              </a:ext>
            </a:extLst>
          </p:cNvPr>
          <p:cNvSpPr/>
          <p:nvPr/>
        </p:nvSpPr>
        <p:spPr>
          <a:xfrm>
            <a:off x="2191513" y="3271959"/>
            <a:ext cx="751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are ___ equal groups with  ___ in each group.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D15C1-220B-1B09-39D7-AF57AD04B6E5}"/>
              </a:ext>
            </a:extLst>
          </p:cNvPr>
          <p:cNvSpPr txBox="1"/>
          <p:nvPr/>
        </p:nvSpPr>
        <p:spPr>
          <a:xfrm>
            <a:off x="4046924" y="31488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8E9106-B7C6-4606-CE27-49DD21B29639}"/>
              </a:ext>
            </a:extLst>
          </p:cNvPr>
          <p:cNvSpPr txBox="1"/>
          <p:nvPr/>
        </p:nvSpPr>
        <p:spPr>
          <a:xfrm>
            <a:off x="6921346" y="31343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B49CCED-EE9C-A505-27AF-D51A5EBD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63" y="1801305"/>
            <a:ext cx="931743" cy="8502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7B2966-6B0A-ED56-0632-C8B3E7BED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80" y="1768865"/>
            <a:ext cx="931743" cy="8502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5BC250-5AFC-2B27-9AB3-D11ABD5B4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86" y="1748836"/>
            <a:ext cx="931743" cy="850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D306CF-FC40-D35B-E258-E6E178D531BE}"/>
                  </a:ext>
                </a:extLst>
              </p:cNvPr>
              <p:cNvSpPr/>
              <p:nvPr/>
            </p:nvSpPr>
            <p:spPr>
              <a:xfrm>
                <a:off x="4320788" y="4818853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D306CF-FC40-D35B-E258-E6E178D53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88" y="4818853"/>
                <a:ext cx="26084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5CD99DB1-02EA-4FFE-DD55-D7428815706D}"/>
              </a:ext>
            </a:extLst>
          </p:cNvPr>
          <p:cNvSpPr/>
          <p:nvPr/>
        </p:nvSpPr>
        <p:spPr>
          <a:xfrm>
            <a:off x="5510966" y="484353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2F8790-5F01-BDCD-4167-C731811546A8}"/>
              </a:ext>
            </a:extLst>
          </p:cNvPr>
          <p:cNvSpPr/>
          <p:nvPr/>
        </p:nvSpPr>
        <p:spPr>
          <a:xfrm>
            <a:off x="4306042" y="484353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62F39B-B819-9380-8F85-B47A4BEA9328}"/>
              </a:ext>
            </a:extLst>
          </p:cNvPr>
          <p:cNvSpPr/>
          <p:nvPr/>
        </p:nvSpPr>
        <p:spPr>
          <a:xfrm>
            <a:off x="6739119" y="484353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FB2112-CD88-C0BA-865B-55958336655C}"/>
              </a:ext>
            </a:extLst>
          </p:cNvPr>
          <p:cNvSpPr txBox="1"/>
          <p:nvPr/>
        </p:nvSpPr>
        <p:spPr>
          <a:xfrm>
            <a:off x="5699889" y="482422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F33612-9165-1380-4C95-19F8367E2D84}"/>
              </a:ext>
            </a:extLst>
          </p:cNvPr>
          <p:cNvSpPr txBox="1"/>
          <p:nvPr/>
        </p:nvSpPr>
        <p:spPr>
          <a:xfrm>
            <a:off x="4467473" y="482422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D379D3-819A-BA9C-0F91-3F43FFF1DCF0}"/>
              </a:ext>
            </a:extLst>
          </p:cNvPr>
          <p:cNvSpPr txBox="1"/>
          <p:nvPr/>
        </p:nvSpPr>
        <p:spPr>
          <a:xfrm>
            <a:off x="6791646" y="482422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8D921F-6A69-CEAD-BE63-0B5062614E1F}"/>
                  </a:ext>
                </a:extLst>
              </p:cNvPr>
              <p:cNvSpPr/>
              <p:nvPr/>
            </p:nvSpPr>
            <p:spPr>
              <a:xfrm>
                <a:off x="2191513" y="4156821"/>
                <a:ext cx="75115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 ___</a:t>
                </a: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8D921F-6A69-CEAD-BE63-0B5062614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4156821"/>
                <a:ext cx="7511567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43E050AF-667B-B35F-89D0-E0086CA741B7}"/>
              </a:ext>
            </a:extLst>
          </p:cNvPr>
          <p:cNvSpPr/>
          <p:nvPr/>
        </p:nvSpPr>
        <p:spPr>
          <a:xfrm>
            <a:off x="2183451" y="5041682"/>
            <a:ext cx="751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are ___ altogether.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BFBE6A-EAF4-F411-2C31-C50C2648F9B6}"/>
              </a:ext>
            </a:extLst>
          </p:cNvPr>
          <p:cNvSpPr txBox="1"/>
          <p:nvPr/>
        </p:nvSpPr>
        <p:spPr>
          <a:xfrm>
            <a:off x="4911132" y="40401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FC4C3-A34C-6094-DF53-3A03CCC3E632}"/>
              </a:ext>
            </a:extLst>
          </p:cNvPr>
          <p:cNvSpPr txBox="1"/>
          <p:nvPr/>
        </p:nvSpPr>
        <p:spPr>
          <a:xfrm>
            <a:off x="5708860" y="40401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5E539E-8C78-0C13-2381-C477A5F64660}"/>
              </a:ext>
            </a:extLst>
          </p:cNvPr>
          <p:cNvSpPr txBox="1"/>
          <p:nvPr/>
        </p:nvSpPr>
        <p:spPr>
          <a:xfrm>
            <a:off x="6485713" y="403371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4F2B25-BC71-9275-8BC8-0A863B2CCA99}"/>
              </a:ext>
            </a:extLst>
          </p:cNvPr>
          <p:cNvSpPr txBox="1"/>
          <p:nvPr/>
        </p:nvSpPr>
        <p:spPr>
          <a:xfrm>
            <a:off x="5565989" y="49051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04418" y="82986"/>
            <a:ext cx="5856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We show our times tables by grouping.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3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955EB-FF82-A9B5-91DE-B7BA7AF2E100}"/>
                  </a:ext>
                </a:extLst>
              </p:cNvPr>
              <p:cNvSpPr/>
              <p:nvPr/>
            </p:nvSpPr>
            <p:spPr>
              <a:xfrm>
                <a:off x="3211432" y="3051741"/>
                <a:ext cx="73724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 +         +          +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955EB-FF82-A9B5-91DE-B7BA7AF2E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32" y="3051741"/>
                <a:ext cx="737241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59F26B7-ED22-363A-34D6-EEF4AFF3D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7" y="1067268"/>
            <a:ext cx="1340372" cy="1247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91A4A-B8DF-4FB6-9D8E-6D4770709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15" y="1067268"/>
            <a:ext cx="1340372" cy="124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613FA-7F5D-BE5D-76F9-C9E215B7C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53" y="1067268"/>
            <a:ext cx="1340372" cy="1247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E028E-9009-E2D2-CF29-60F272491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91" y="1067268"/>
            <a:ext cx="1340372" cy="1247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C8C16-B0D8-32AF-B744-5EF5E8571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23" y="1935223"/>
            <a:ext cx="1340372" cy="1247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32334-4E44-8314-6EE2-26B67A21D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1" y="1935223"/>
            <a:ext cx="1340372" cy="1247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B7C7D-DCB9-C38B-DFB6-2E9E9E569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99" y="1935223"/>
            <a:ext cx="1340372" cy="124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67DEF-035F-095D-909A-A734DEE2D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37" y="1935223"/>
            <a:ext cx="1340372" cy="1247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E97234-8F7C-54C0-3CFD-68B459B475EC}"/>
                  </a:ext>
                </a:extLst>
              </p:cNvPr>
              <p:cNvSpPr/>
              <p:nvPr/>
            </p:nvSpPr>
            <p:spPr>
              <a:xfrm>
                <a:off x="4499784" y="4685618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E97234-8F7C-54C0-3CFD-68B459B47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84" y="4685618"/>
                <a:ext cx="26084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1F275-F801-3346-1DF6-494CDE93812E}"/>
                  </a:ext>
                </a:extLst>
              </p:cNvPr>
              <p:cNvSpPr/>
              <p:nvPr/>
            </p:nvSpPr>
            <p:spPr>
              <a:xfrm>
                <a:off x="2802929" y="3732494"/>
                <a:ext cx="7813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+         +          =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1F275-F801-3346-1DF6-494CDE938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929" y="3732494"/>
                <a:ext cx="78130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2EFC391-DB5F-3E70-48C2-878DD1E09FBE}"/>
              </a:ext>
            </a:extLst>
          </p:cNvPr>
          <p:cNvSpPr/>
          <p:nvPr/>
        </p:nvSpPr>
        <p:spPr>
          <a:xfrm>
            <a:off x="4465811" y="377577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348B9-706C-3E0C-B7CE-3E523B6FA9C8}"/>
              </a:ext>
            </a:extLst>
          </p:cNvPr>
          <p:cNvSpPr/>
          <p:nvPr/>
        </p:nvSpPr>
        <p:spPr>
          <a:xfrm>
            <a:off x="5689962" y="471030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9556E3-6895-6525-0C52-F62A8247D149}"/>
              </a:ext>
            </a:extLst>
          </p:cNvPr>
          <p:cNvSpPr/>
          <p:nvPr/>
        </p:nvSpPr>
        <p:spPr>
          <a:xfrm>
            <a:off x="4485038" y="471030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8A0FE-92F2-9C15-093F-439B7F7993E9}"/>
              </a:ext>
            </a:extLst>
          </p:cNvPr>
          <p:cNvSpPr/>
          <p:nvPr/>
        </p:nvSpPr>
        <p:spPr>
          <a:xfrm>
            <a:off x="6855386" y="377577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2EE0ED-9401-E4A6-7FB2-CBFD3DFDFC2B}"/>
              </a:ext>
            </a:extLst>
          </p:cNvPr>
          <p:cNvSpPr/>
          <p:nvPr/>
        </p:nvSpPr>
        <p:spPr>
          <a:xfrm>
            <a:off x="5660599" y="377577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62497-5F85-2F78-F480-356781B5E6B0}"/>
              </a:ext>
            </a:extLst>
          </p:cNvPr>
          <p:cNvSpPr txBox="1"/>
          <p:nvPr/>
        </p:nvSpPr>
        <p:spPr>
          <a:xfrm>
            <a:off x="4610362" y="376326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29FB97-D2AE-7DC9-C16F-07A31F45F41B}"/>
              </a:ext>
            </a:extLst>
          </p:cNvPr>
          <p:cNvSpPr/>
          <p:nvPr/>
        </p:nvSpPr>
        <p:spPr>
          <a:xfrm>
            <a:off x="6918115" y="471030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F11E3-55E9-5EAD-D06B-D380EA02F677}"/>
              </a:ext>
            </a:extLst>
          </p:cNvPr>
          <p:cNvSpPr/>
          <p:nvPr/>
        </p:nvSpPr>
        <p:spPr>
          <a:xfrm>
            <a:off x="8015917" y="377577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51230-C60E-6393-7762-C8D86BBD2C7E}"/>
              </a:ext>
            </a:extLst>
          </p:cNvPr>
          <p:cNvSpPr txBox="1"/>
          <p:nvPr/>
        </p:nvSpPr>
        <p:spPr>
          <a:xfrm>
            <a:off x="5878885" y="469099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95FD94-A4C3-EF74-BB57-BAA2BBC041AC}"/>
              </a:ext>
            </a:extLst>
          </p:cNvPr>
          <p:cNvSpPr txBox="1"/>
          <p:nvPr/>
        </p:nvSpPr>
        <p:spPr>
          <a:xfrm>
            <a:off x="7062520" y="376326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045B6-EE32-985D-B823-6F5BC85D79A6}"/>
              </a:ext>
            </a:extLst>
          </p:cNvPr>
          <p:cNvSpPr txBox="1"/>
          <p:nvPr/>
        </p:nvSpPr>
        <p:spPr>
          <a:xfrm>
            <a:off x="5816176" y="376326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C4A11-B6C9-EED6-2265-385280FE1A3A}"/>
              </a:ext>
            </a:extLst>
          </p:cNvPr>
          <p:cNvSpPr txBox="1"/>
          <p:nvPr/>
        </p:nvSpPr>
        <p:spPr>
          <a:xfrm>
            <a:off x="4646469" y="469099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8CED2-BBD5-CBFA-A2F1-95B4977E9D24}"/>
              </a:ext>
            </a:extLst>
          </p:cNvPr>
          <p:cNvSpPr txBox="1"/>
          <p:nvPr/>
        </p:nvSpPr>
        <p:spPr>
          <a:xfrm>
            <a:off x="8064964" y="376326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EA825-582D-0AC6-75BE-DF184C56BA6A}"/>
              </a:ext>
            </a:extLst>
          </p:cNvPr>
          <p:cNvSpPr txBox="1"/>
          <p:nvPr/>
        </p:nvSpPr>
        <p:spPr>
          <a:xfrm>
            <a:off x="6970642" y="469099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C3064-668D-AD86-FF70-9AD2FA23F800}"/>
              </a:ext>
            </a:extLst>
          </p:cNvPr>
          <p:cNvSpPr/>
          <p:nvPr/>
        </p:nvSpPr>
        <p:spPr>
          <a:xfrm>
            <a:off x="2191513" y="3271959"/>
            <a:ext cx="751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are ___ equal groups with  ___ in each group.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D48275-F77C-F588-F10B-8B052873DC69}"/>
              </a:ext>
            </a:extLst>
          </p:cNvPr>
          <p:cNvSpPr txBox="1"/>
          <p:nvPr/>
        </p:nvSpPr>
        <p:spPr>
          <a:xfrm>
            <a:off x="4046924" y="31488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C8064-6B1C-0F8C-F196-58DBD6611562}"/>
              </a:ext>
            </a:extLst>
          </p:cNvPr>
          <p:cNvSpPr txBox="1"/>
          <p:nvPr/>
        </p:nvSpPr>
        <p:spPr>
          <a:xfrm>
            <a:off x="6921346" y="31343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FA489A7-B650-9B93-DA29-135F17BD61FB}"/>
                  </a:ext>
                </a:extLst>
              </p:cNvPr>
              <p:cNvSpPr/>
              <p:nvPr/>
            </p:nvSpPr>
            <p:spPr>
              <a:xfrm>
                <a:off x="4499326" y="553061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FA489A7-B650-9B93-DA29-135F17BD6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326" y="5530616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65D0A2A-55A0-34EB-5B64-2651A0A6BED5}"/>
              </a:ext>
            </a:extLst>
          </p:cNvPr>
          <p:cNvSpPr/>
          <p:nvPr/>
        </p:nvSpPr>
        <p:spPr>
          <a:xfrm>
            <a:off x="5689504" y="555529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9A43A1-9FB8-6B4B-6329-EEB83AB5101C}"/>
              </a:ext>
            </a:extLst>
          </p:cNvPr>
          <p:cNvSpPr/>
          <p:nvPr/>
        </p:nvSpPr>
        <p:spPr>
          <a:xfrm>
            <a:off x="4484580" y="555529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88EAC8-567C-92FC-438D-5583FD54FBA9}"/>
              </a:ext>
            </a:extLst>
          </p:cNvPr>
          <p:cNvSpPr/>
          <p:nvPr/>
        </p:nvSpPr>
        <p:spPr>
          <a:xfrm>
            <a:off x="6917657" y="555529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46D6C0-A564-E458-ED6C-0A33E45B35DC}"/>
              </a:ext>
            </a:extLst>
          </p:cNvPr>
          <p:cNvSpPr txBox="1"/>
          <p:nvPr/>
        </p:nvSpPr>
        <p:spPr>
          <a:xfrm>
            <a:off x="5878427" y="55359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836BEF-FAF9-8F6C-BDBE-516263049047}"/>
              </a:ext>
            </a:extLst>
          </p:cNvPr>
          <p:cNvSpPr txBox="1"/>
          <p:nvPr/>
        </p:nvSpPr>
        <p:spPr>
          <a:xfrm>
            <a:off x="4646011" y="55359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CAE15B-563A-EEDB-E477-B24046A0444C}"/>
              </a:ext>
            </a:extLst>
          </p:cNvPr>
          <p:cNvSpPr txBox="1"/>
          <p:nvPr/>
        </p:nvSpPr>
        <p:spPr>
          <a:xfrm>
            <a:off x="6970184" y="553599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32</a:t>
            </a:r>
            <a:endParaRPr lang="en-GB" sz="3200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A204E2-31BD-0C73-9C9B-DF563A58BCBC}"/>
                  </a:ext>
                </a:extLst>
              </p:cNvPr>
              <p:cNvSpPr/>
              <p:nvPr/>
            </p:nvSpPr>
            <p:spPr>
              <a:xfrm>
                <a:off x="2191513" y="4156821"/>
                <a:ext cx="75115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 ___</a:t>
                </a: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A204E2-31BD-0C73-9C9B-DF563A58B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4156821"/>
                <a:ext cx="7511567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12F8039-565D-4742-8DCC-9D0B703BED6F}"/>
              </a:ext>
            </a:extLst>
          </p:cNvPr>
          <p:cNvSpPr/>
          <p:nvPr/>
        </p:nvSpPr>
        <p:spPr>
          <a:xfrm>
            <a:off x="2183451" y="5041682"/>
            <a:ext cx="751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are ___ altogether.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7A51E1-4085-C56D-6987-4841DC5B976E}"/>
              </a:ext>
            </a:extLst>
          </p:cNvPr>
          <p:cNvSpPr txBox="1"/>
          <p:nvPr/>
        </p:nvSpPr>
        <p:spPr>
          <a:xfrm>
            <a:off x="4911132" y="40401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54FBEB-02E4-B310-61CE-2E21DE0B80DC}"/>
              </a:ext>
            </a:extLst>
          </p:cNvPr>
          <p:cNvSpPr txBox="1"/>
          <p:nvPr/>
        </p:nvSpPr>
        <p:spPr>
          <a:xfrm>
            <a:off x="5708860" y="40401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849158-9D9B-95A5-8321-E7B7BA4691A8}"/>
              </a:ext>
            </a:extLst>
          </p:cNvPr>
          <p:cNvSpPr txBox="1"/>
          <p:nvPr/>
        </p:nvSpPr>
        <p:spPr>
          <a:xfrm>
            <a:off x="6485713" y="403371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2488B8-14ED-BFD7-0DF5-358DA1A3748F}"/>
              </a:ext>
            </a:extLst>
          </p:cNvPr>
          <p:cNvSpPr txBox="1"/>
          <p:nvPr/>
        </p:nvSpPr>
        <p:spPr>
          <a:xfrm>
            <a:off x="5565989" y="49051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E8E702-25D5-8E0B-ECE9-CA98A23E60FB}"/>
              </a:ext>
            </a:extLst>
          </p:cNvPr>
          <p:cNvSpPr/>
          <p:nvPr/>
        </p:nvSpPr>
        <p:spPr>
          <a:xfrm>
            <a:off x="3271023" y="377577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7EE4A7-7C2F-CC8A-555F-FE64CD99270C}"/>
              </a:ext>
            </a:extLst>
          </p:cNvPr>
          <p:cNvSpPr txBox="1"/>
          <p:nvPr/>
        </p:nvSpPr>
        <p:spPr>
          <a:xfrm>
            <a:off x="3441613" y="376326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201963-26D7-E6C5-7E8E-D2C5E723A95A}"/>
              </a:ext>
            </a:extLst>
          </p:cNvPr>
          <p:cNvSpPr/>
          <p:nvPr/>
        </p:nvSpPr>
        <p:spPr>
          <a:xfrm>
            <a:off x="4936144" y="304094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B295A2-6CC0-1ADC-5E01-C8AD4E649F37}"/>
              </a:ext>
            </a:extLst>
          </p:cNvPr>
          <p:cNvSpPr/>
          <p:nvPr/>
        </p:nvSpPr>
        <p:spPr>
          <a:xfrm>
            <a:off x="7373847" y="304094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BBF04F-8B96-1216-0382-D2DB3D0E4A45}"/>
              </a:ext>
            </a:extLst>
          </p:cNvPr>
          <p:cNvSpPr/>
          <p:nvPr/>
        </p:nvSpPr>
        <p:spPr>
          <a:xfrm>
            <a:off x="6154996" y="304094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2682B5-A23A-62FA-74B1-AA676A4BB0E6}"/>
              </a:ext>
            </a:extLst>
          </p:cNvPr>
          <p:cNvSpPr txBox="1"/>
          <p:nvPr/>
        </p:nvSpPr>
        <p:spPr>
          <a:xfrm>
            <a:off x="5120434" y="301702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827A2A-4F60-8C69-CAD3-953169CD3981}"/>
              </a:ext>
            </a:extLst>
          </p:cNvPr>
          <p:cNvSpPr txBox="1"/>
          <p:nvPr/>
        </p:nvSpPr>
        <p:spPr>
          <a:xfrm>
            <a:off x="7572592" y="301702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85135C-A267-C031-BA88-4133C02E1FBC}"/>
              </a:ext>
            </a:extLst>
          </p:cNvPr>
          <p:cNvSpPr txBox="1"/>
          <p:nvPr/>
        </p:nvSpPr>
        <p:spPr>
          <a:xfrm>
            <a:off x="6294444" y="301702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CF472-C745-2CB0-942F-FFAF90D5D828}"/>
              </a:ext>
            </a:extLst>
          </p:cNvPr>
          <p:cNvSpPr/>
          <p:nvPr/>
        </p:nvSpPr>
        <p:spPr>
          <a:xfrm>
            <a:off x="3717292" y="304094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30EF4A-3957-0F35-074F-65ABB4E10B50}"/>
              </a:ext>
            </a:extLst>
          </p:cNvPr>
          <p:cNvSpPr txBox="1"/>
          <p:nvPr/>
        </p:nvSpPr>
        <p:spPr>
          <a:xfrm>
            <a:off x="3879493" y="301702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863462" y="427571"/>
            <a:ext cx="1086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children also need to understand times tables as repeated addition.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56" y="128415"/>
            <a:ext cx="6816436" cy="5708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212" y="825909"/>
            <a:ext cx="4588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This is a multiplication strategies poster.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These posters are an excellent way of understanding the multiplication facts and the strategies we could use to help us.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8" y="0"/>
            <a:ext cx="5480537" cy="382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05" y="2874509"/>
            <a:ext cx="5538026" cy="3826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8" y="4102050"/>
            <a:ext cx="4561815" cy="259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534" y="0"/>
            <a:ext cx="3679466" cy="1729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1575" y="1489514"/>
            <a:ext cx="404105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We are going to create our own multiplication strategies poster.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4740" y="6211669"/>
            <a:ext cx="514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www.youtube.com/watch?v=DZKBc3W6Y1k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40" y="117566"/>
            <a:ext cx="4074119" cy="5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-158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u="sng" dirty="0" smtClean="0">
                <a:latin typeface="Sassoon Penpals" panose="02000400000000000000" pitchFamily="50" charset="0"/>
              </a:rPr>
              <a:t>Where can I look for support?</a:t>
            </a:r>
            <a:endParaRPr lang="en-GB" sz="5400" u="sng" dirty="0">
              <a:latin typeface="Sassoon Penpals" panose="020004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99" y="968683"/>
            <a:ext cx="10246374" cy="3334203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My Maths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Topmarks</a:t>
            </a:r>
            <a:r>
              <a:rPr lang="en-GB" dirty="0" smtClean="0">
                <a:latin typeface="Comic Sans MS" panose="030F0702030302020204" pitchFamily="66" charset="0"/>
              </a:rPr>
              <a:t> Games – Hit the Button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BBC </a:t>
            </a:r>
            <a:r>
              <a:rPr lang="en-GB" dirty="0" err="1" smtClean="0">
                <a:latin typeface="Comic Sans MS" panose="030F0702030302020204" pitchFamily="66" charset="0"/>
              </a:rPr>
              <a:t>bitesize</a:t>
            </a:r>
            <a:r>
              <a:rPr lang="en-GB" dirty="0" smtClean="0">
                <a:latin typeface="Comic Sans MS" panose="030F0702030302020204" pitchFamily="66" charset="0"/>
              </a:rPr>
              <a:t> for specific skills explained in a child friendly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way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- https</a:t>
            </a:r>
            <a:r>
              <a:rPr lang="en-GB" dirty="0">
                <a:latin typeface="Comic Sans MS" panose="030F0702030302020204" pitchFamily="66" charset="0"/>
              </a:rPr>
              <a:t>://www.bbc.co.uk/bitesize/primary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TTRS – Times Table Rock Stars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9" y="5657850"/>
            <a:ext cx="4429125" cy="1028700"/>
          </a:xfrm>
          <a:prstGeom prst="rect">
            <a:avLst/>
          </a:prstGeom>
        </p:spPr>
      </p:pic>
      <p:pic>
        <p:nvPicPr>
          <p:cNvPr id="2052" name="Picture 4" descr="topmarks | Renishaw Primary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5" b="32590"/>
          <a:stretch/>
        </p:blipFill>
        <p:spPr bwMode="auto">
          <a:xfrm>
            <a:off x="5267334" y="5393231"/>
            <a:ext cx="317836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-bitesize-logo – Westhave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89" y="756092"/>
            <a:ext cx="2342311" cy="23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4" y="4515477"/>
            <a:ext cx="3542435" cy="19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873" y="344208"/>
            <a:ext cx="11397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In Year </a:t>
            </a:r>
            <a:r>
              <a:rPr lang="en-GB" sz="2800" dirty="0" smtClean="0">
                <a:latin typeface="Comic Sans MS" panose="030F0702030302020204" pitchFamily="66" charset="0"/>
              </a:rPr>
              <a:t>3, </a:t>
            </a:r>
            <a:r>
              <a:rPr lang="en-GB" sz="2800" dirty="0">
                <a:latin typeface="Comic Sans MS" panose="030F0702030302020204" pitchFamily="66" charset="0"/>
              </a:rPr>
              <a:t>we use the combination of two schemes to develop your child’s Maths Mastery. This is an overview of what the year roughly looks like.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56" y="1398345"/>
            <a:ext cx="841930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146" y="353582"/>
            <a:ext cx="1127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4000" dirty="0">
                <a:latin typeface="Comic Sans MS" panose="030F0702030302020204" pitchFamily="66" charset="0"/>
              </a:rPr>
              <a:t>At Firs Farm, we recognise that fluency with times tables underpins mathematical understanding. Knowing your times tables is essential for all children. This will help </a:t>
            </a:r>
            <a:r>
              <a:rPr lang="en-GB" sz="4000" dirty="0" smtClean="0">
                <a:latin typeface="Comic Sans MS" panose="030F0702030302020204" pitchFamily="66" charset="0"/>
              </a:rPr>
              <a:t>them </a:t>
            </a:r>
            <a:r>
              <a:rPr lang="en-GB" sz="4000" dirty="0">
                <a:latin typeface="Comic Sans MS" panose="030F0702030302020204" pitchFamily="66" charset="0"/>
              </a:rPr>
              <a:t>more easily grasp a wide variety of other concepts such as division, fractions, and percentages.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695" y="4525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272" y="501825"/>
            <a:ext cx="1148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2800" dirty="0">
                <a:latin typeface="Comic Sans MS" panose="030F0702030302020204" pitchFamily="66" charset="0"/>
              </a:rPr>
              <a:t>Below is an outline of the National Curriculum times tables expectations for each year group:</a:t>
            </a:r>
          </a:p>
          <a:p>
            <a:pPr fontAlgn="t"/>
            <a:r>
              <a:rPr lang="en-GB" sz="2800" dirty="0">
                <a:latin typeface="Comic Sans MS" panose="030F0702030302020204" pitchFamily="66" charset="0"/>
              </a:rPr>
              <a:t> 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1</a:t>
            </a:r>
            <a:r>
              <a:rPr lang="en-GB" sz="2800" dirty="0">
                <a:latin typeface="Comic Sans MS" panose="030F0702030302020204" pitchFamily="66" charset="0"/>
              </a:rPr>
              <a:t> Count in multiples of 2, 5 and 10. Recall and use doubles of all numbers to 10 and corresponding halves.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2</a:t>
            </a:r>
            <a:r>
              <a:rPr lang="en-GB" sz="2800" dirty="0">
                <a:latin typeface="Comic Sans MS" panose="030F0702030302020204" pitchFamily="66" charset="0"/>
              </a:rPr>
              <a:t> Recall and use multiplication and division facts for the 2, 5 and 10 multiplication tables.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3</a:t>
            </a:r>
            <a:r>
              <a:rPr lang="en-GB" sz="2800" dirty="0">
                <a:latin typeface="Comic Sans MS" panose="030F0702030302020204" pitchFamily="66" charset="0"/>
              </a:rPr>
              <a:t> Recall and use multiplication and division facts for the 3, 4 and 8 multiplication tables.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4</a:t>
            </a:r>
            <a:r>
              <a:rPr lang="en-GB" sz="2800" dirty="0">
                <a:latin typeface="Comic Sans MS" panose="030F0702030302020204" pitchFamily="66" charset="0"/>
              </a:rPr>
              <a:t> Recall multiplication and division facts for all multiplication tables up to 12 x 12.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5</a:t>
            </a:r>
            <a:r>
              <a:rPr lang="en-GB" sz="2800" dirty="0">
                <a:latin typeface="Comic Sans MS" panose="030F0702030302020204" pitchFamily="66" charset="0"/>
              </a:rPr>
              <a:t> Revision of all times tables and division facts up to 12 x 12.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Year 6</a:t>
            </a:r>
            <a:r>
              <a:rPr lang="en-GB" sz="2800" dirty="0">
                <a:latin typeface="Comic Sans MS" panose="030F0702030302020204" pitchFamily="66" charset="0"/>
              </a:rPr>
              <a:t> Revision of all times tables and division facts up to 12 x 12.</a:t>
            </a:r>
          </a:p>
        </p:txBody>
      </p:sp>
    </p:spTree>
    <p:extLst>
      <p:ext uri="{BB962C8B-B14F-4D97-AF65-F5344CB8AC3E}">
        <p14:creationId xmlns:p14="http://schemas.microsoft.com/office/powerpoint/2010/main" val="32165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455" y="436756"/>
            <a:ext cx="112591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3600" dirty="0">
                <a:latin typeface="Comic Sans MS" panose="030F0702030302020204" pitchFamily="66" charset="0"/>
              </a:rPr>
              <a:t>There is a Multiplication Tables Check in Year 4.  The MTC aims to determine whether Year 4 pupils can fluently recall their multiplication tables.</a:t>
            </a:r>
          </a:p>
          <a:p>
            <a:pPr fontAlgn="t"/>
            <a:endParaRPr lang="en-GB" sz="3600" dirty="0">
              <a:latin typeface="Comic Sans MS" panose="030F0702030302020204" pitchFamily="66" charset="0"/>
            </a:endParaRPr>
          </a:p>
          <a:p>
            <a:pPr fontAlgn="t"/>
            <a:r>
              <a:rPr lang="en-GB" sz="3600" dirty="0">
                <a:latin typeface="Comic Sans MS" panose="030F0702030302020204" pitchFamily="66" charset="0"/>
              </a:rPr>
              <a:t>Therefore, we would expect your child to know their 12 x 12 times tables before they leave Year 4, with Years 5 and 6 for consolidation and revision.</a:t>
            </a:r>
          </a:p>
        </p:txBody>
      </p:sp>
    </p:spTree>
    <p:extLst>
      <p:ext uri="{BB962C8B-B14F-4D97-AF65-F5344CB8AC3E}">
        <p14:creationId xmlns:p14="http://schemas.microsoft.com/office/powerpoint/2010/main" val="3772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33" y="466763"/>
            <a:ext cx="102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Importance of Times Tables</a:t>
            </a: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Knowing times tables facts is important to your child’s progression in their Mathematics education.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33" y="2036423"/>
            <a:ext cx="1026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Without a deep understanding of multiplication and division facts, children could get challenged when it comes to fractions and multiplication or division with larger numbers.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933" y="3939269"/>
            <a:ext cx="1026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Many mental maths activities, and life experience require a quick recall of multiplication and division facts.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933" y="4578493"/>
            <a:ext cx="1026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Learning multiplication facts and tables are most effective when there is collaboration with the school, parents and children.  In school, we spend time learning times tables, but a child will be more successful of the practise outside of school independently and alongside parents.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48" y="2622875"/>
            <a:ext cx="115114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Key vocabulary: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g</a:t>
            </a:r>
            <a:r>
              <a:rPr lang="en-GB" sz="2800" dirty="0" smtClean="0">
                <a:latin typeface="Comic Sans MS" panose="030F0702030302020204" pitchFamily="66" charset="0"/>
              </a:rPr>
              <a:t>roups of 		times by			multiplies by		lots of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times table	product			multiply			times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</a:t>
            </a:r>
            <a:r>
              <a:rPr lang="en-GB" sz="2800" dirty="0" smtClean="0">
                <a:latin typeface="Comic Sans MS" panose="030F0702030302020204" pitchFamily="66" charset="0"/>
              </a:rPr>
              <a:t>ommutative 	repeated addition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6646" y="1046079"/>
            <a:ext cx="894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In every lesson we </a:t>
            </a:r>
            <a:r>
              <a:rPr lang="en-GB" sz="3200" dirty="0" smtClean="0">
                <a:latin typeface="Comic Sans MS" panose="030F0702030302020204" pitchFamily="66" charset="0"/>
              </a:rPr>
              <a:t>recall the key vocabulary: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6539948" y="3200400"/>
            <a:ext cx="2556600" cy="2399506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C38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Shade them on the hundred square!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27145461_468214916908565_128156848_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58607" r="10175" b="22630"/>
          <a:stretch>
            <a:fillRect/>
          </a:stretch>
        </p:blipFill>
        <p:spPr bwMode="auto">
          <a:xfrm>
            <a:off x="8947040" y="3421593"/>
            <a:ext cx="2273238" cy="26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811" y="246233"/>
            <a:ext cx="11021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have been using a 100 square to look at the 2, 3, 4, 5 and 10 times tables.</a:t>
            </a:r>
            <a:endParaRPr lang="en-GB" sz="28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2 Times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17301" r="8973" b="24161"/>
          <a:stretch/>
        </p:blipFill>
        <p:spPr bwMode="auto">
          <a:xfrm>
            <a:off x="723391" y="1650639"/>
            <a:ext cx="4723869" cy="43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3 times tables multiplic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6" descr="3 times tables multiplication | joshualoslirehak1976's Ow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7849" r="8864" b="24741"/>
          <a:stretch/>
        </p:blipFill>
        <p:spPr bwMode="auto">
          <a:xfrm>
            <a:off x="794882" y="1738230"/>
            <a:ext cx="4652378" cy="41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4 Times Tab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14179" r="7841" b="27954"/>
          <a:stretch/>
        </p:blipFill>
        <p:spPr bwMode="auto">
          <a:xfrm>
            <a:off x="701963" y="1308311"/>
            <a:ext cx="5190837" cy="46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Multiples on Hundred Charts: From 5 to 8 | Free Printables for Kid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7" b="49272"/>
          <a:stretch/>
        </p:blipFill>
        <p:spPr bwMode="auto">
          <a:xfrm>
            <a:off x="381811" y="1306517"/>
            <a:ext cx="6041261" cy="45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23" y="1273130"/>
            <a:ext cx="5992887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882ED5-30D0-F088-4A04-A127D0DE0002}"/>
              </a:ext>
            </a:extLst>
          </p:cNvPr>
          <p:cNvSpPr/>
          <p:nvPr/>
        </p:nvSpPr>
        <p:spPr>
          <a:xfrm>
            <a:off x="2536881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0D1F4-B111-99CC-9DD5-3FB4E87018FE}"/>
              </a:ext>
            </a:extLst>
          </p:cNvPr>
          <p:cNvSpPr/>
          <p:nvPr/>
        </p:nvSpPr>
        <p:spPr>
          <a:xfrm>
            <a:off x="3604387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40F0F-C2DC-1762-17F5-83B8D9B3C265}"/>
              </a:ext>
            </a:extLst>
          </p:cNvPr>
          <p:cNvSpPr/>
          <p:nvPr/>
        </p:nvSpPr>
        <p:spPr>
          <a:xfrm>
            <a:off x="4671893" y="394801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4CAE7A-E160-6ACD-29F9-9F5017AE0C1A}"/>
                  </a:ext>
                </a:extLst>
              </p:cNvPr>
              <p:cNvSpPr txBox="1"/>
              <p:nvPr/>
            </p:nvSpPr>
            <p:spPr>
              <a:xfrm>
                <a:off x="3026564" y="3948013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4CAE7A-E160-6ACD-29F9-9F5017AE0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64" y="3948013"/>
                <a:ext cx="6688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7800F-4DAC-8857-2613-EF34F820A4AE}"/>
                  </a:ext>
                </a:extLst>
              </p:cNvPr>
              <p:cNvSpPr txBox="1"/>
              <p:nvPr/>
            </p:nvSpPr>
            <p:spPr>
              <a:xfrm>
                <a:off x="4102485" y="3952710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7800F-4DAC-8857-2613-EF34F820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85" y="3952710"/>
                <a:ext cx="66883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52E4B0-ECC3-1E65-A76E-FFD9A1F4329F}"/>
              </a:ext>
            </a:extLst>
          </p:cNvPr>
          <p:cNvSpPr txBox="1"/>
          <p:nvPr/>
        </p:nvSpPr>
        <p:spPr>
          <a:xfrm>
            <a:off x="2554532" y="3981162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C4F09-1BD8-6CEB-A06B-9EEFC9C5528A}"/>
              </a:ext>
            </a:extLst>
          </p:cNvPr>
          <p:cNvSpPr txBox="1"/>
          <p:nvPr/>
        </p:nvSpPr>
        <p:spPr>
          <a:xfrm>
            <a:off x="3630453" y="3966386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F815C-4934-CA8E-8AAC-D56DC3DEF839}"/>
              </a:ext>
            </a:extLst>
          </p:cNvPr>
          <p:cNvSpPr txBox="1"/>
          <p:nvPr/>
        </p:nvSpPr>
        <p:spPr>
          <a:xfrm>
            <a:off x="4659239" y="3970464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DFF23-F3D3-F037-7634-6EC620AB4CF9}"/>
              </a:ext>
            </a:extLst>
          </p:cNvPr>
          <p:cNvSpPr/>
          <p:nvPr/>
        </p:nvSpPr>
        <p:spPr>
          <a:xfrm>
            <a:off x="6322429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8226E-8302-F530-0AEC-5B430AAFE196}"/>
              </a:ext>
            </a:extLst>
          </p:cNvPr>
          <p:cNvSpPr/>
          <p:nvPr/>
        </p:nvSpPr>
        <p:spPr>
          <a:xfrm>
            <a:off x="7389935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DC7486-F396-7723-6844-F56DA3012F78}"/>
              </a:ext>
            </a:extLst>
          </p:cNvPr>
          <p:cNvSpPr/>
          <p:nvPr/>
        </p:nvSpPr>
        <p:spPr>
          <a:xfrm>
            <a:off x="8457441" y="395274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E815F-897C-BB39-14EE-D693C20F27F7}"/>
                  </a:ext>
                </a:extLst>
              </p:cNvPr>
              <p:cNvSpPr txBox="1"/>
              <p:nvPr/>
            </p:nvSpPr>
            <p:spPr>
              <a:xfrm>
                <a:off x="6812112" y="3952744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E815F-897C-BB39-14EE-D693C20F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12" y="3952744"/>
                <a:ext cx="6688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F3C16-E1CD-D605-82B3-B14F35D5FFA2}"/>
                  </a:ext>
                </a:extLst>
              </p:cNvPr>
              <p:cNvSpPr txBox="1"/>
              <p:nvPr/>
            </p:nvSpPr>
            <p:spPr>
              <a:xfrm>
                <a:off x="7888033" y="3957441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F3C16-E1CD-D605-82B3-B14F35D5F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033" y="3957441"/>
                <a:ext cx="6688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25665D5-4978-F686-E583-12126E6F2580}"/>
              </a:ext>
            </a:extLst>
          </p:cNvPr>
          <p:cNvSpPr txBox="1"/>
          <p:nvPr/>
        </p:nvSpPr>
        <p:spPr>
          <a:xfrm>
            <a:off x="6348694" y="3983099"/>
            <a:ext cx="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F1FC-D48E-914F-2057-74DFEBA32038}"/>
              </a:ext>
            </a:extLst>
          </p:cNvPr>
          <p:cNvSpPr txBox="1"/>
          <p:nvPr/>
        </p:nvSpPr>
        <p:spPr>
          <a:xfrm>
            <a:off x="7424615" y="3968323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CFA93-A0AE-0AD9-8DD7-24DBE447F346}"/>
              </a:ext>
            </a:extLst>
          </p:cNvPr>
          <p:cNvSpPr txBox="1"/>
          <p:nvPr/>
        </p:nvSpPr>
        <p:spPr>
          <a:xfrm>
            <a:off x="8453401" y="3972401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42E445-63F7-587D-159C-A8F00109DC59}"/>
              </a:ext>
            </a:extLst>
          </p:cNvPr>
          <p:cNvSpPr/>
          <p:nvPr/>
        </p:nvSpPr>
        <p:spPr>
          <a:xfrm>
            <a:off x="2536881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750B2-412D-F1EF-CBE7-DAEEF8D1FA3C}"/>
              </a:ext>
            </a:extLst>
          </p:cNvPr>
          <p:cNvSpPr/>
          <p:nvPr/>
        </p:nvSpPr>
        <p:spPr>
          <a:xfrm>
            <a:off x="3604387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C47EC4-EE56-585C-6C05-C2EDABDFF5BD}"/>
              </a:ext>
            </a:extLst>
          </p:cNvPr>
          <p:cNvSpPr/>
          <p:nvPr/>
        </p:nvSpPr>
        <p:spPr>
          <a:xfrm>
            <a:off x="4671893" y="522585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646D76-24F5-29E0-A920-249852F40A40}"/>
                  </a:ext>
                </a:extLst>
              </p:cNvPr>
              <p:cNvSpPr txBox="1"/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646D76-24F5-29E0-A920-249852F4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64" y="5225857"/>
                <a:ext cx="66883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7979F-C6F9-A4A8-9D3C-27970C088ACE}"/>
                  </a:ext>
                </a:extLst>
              </p:cNvPr>
              <p:cNvSpPr txBox="1"/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7979F-C6F9-A4A8-9D3C-27970C08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85" y="5230554"/>
                <a:ext cx="6688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5E47D57-72D7-A57D-29C5-A2B0F9D4E800}"/>
              </a:ext>
            </a:extLst>
          </p:cNvPr>
          <p:cNvSpPr txBox="1"/>
          <p:nvPr/>
        </p:nvSpPr>
        <p:spPr>
          <a:xfrm>
            <a:off x="2498400" y="5259006"/>
            <a:ext cx="60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C81A2-8FE4-3414-C861-1AE2762C5444}"/>
              </a:ext>
            </a:extLst>
          </p:cNvPr>
          <p:cNvSpPr txBox="1"/>
          <p:nvPr/>
        </p:nvSpPr>
        <p:spPr>
          <a:xfrm>
            <a:off x="3630453" y="5244230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9A714-F283-065D-1D61-AFF9C23D999A}"/>
              </a:ext>
            </a:extLst>
          </p:cNvPr>
          <p:cNvSpPr txBox="1"/>
          <p:nvPr/>
        </p:nvSpPr>
        <p:spPr>
          <a:xfrm>
            <a:off x="4659239" y="5248308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90039B-8405-AB97-114A-6FD4EA50777C}"/>
              </a:ext>
            </a:extLst>
          </p:cNvPr>
          <p:cNvSpPr/>
          <p:nvPr/>
        </p:nvSpPr>
        <p:spPr>
          <a:xfrm>
            <a:off x="6322429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4D0B6F-4B47-95E1-62AB-433351F3B7A7}"/>
              </a:ext>
            </a:extLst>
          </p:cNvPr>
          <p:cNvSpPr/>
          <p:nvPr/>
        </p:nvSpPr>
        <p:spPr>
          <a:xfrm>
            <a:off x="7389935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14635E-672F-EEA7-071D-F973DE76B6A8}"/>
              </a:ext>
            </a:extLst>
          </p:cNvPr>
          <p:cNvSpPr/>
          <p:nvPr/>
        </p:nvSpPr>
        <p:spPr>
          <a:xfrm>
            <a:off x="8457441" y="523058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635BAB-9576-49E8-7AD2-369C2540CEBF}"/>
                  </a:ext>
                </a:extLst>
              </p:cNvPr>
              <p:cNvSpPr txBox="1"/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635BAB-9576-49E8-7AD2-369C2540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12" y="5230588"/>
                <a:ext cx="6688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3E331B-76B8-7A43-2977-D12CFD34DBE5}"/>
                  </a:ext>
                </a:extLst>
              </p:cNvPr>
              <p:cNvSpPr txBox="1"/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3E331B-76B8-7A43-2977-D12CFD34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033" y="5235285"/>
                <a:ext cx="66883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8195656-64B0-A434-2DFE-3F141DC40DA3}"/>
              </a:ext>
            </a:extLst>
          </p:cNvPr>
          <p:cNvSpPr txBox="1"/>
          <p:nvPr/>
        </p:nvSpPr>
        <p:spPr>
          <a:xfrm>
            <a:off x="6298686" y="5260943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D756FE-6A55-22F4-A374-3CD88EF1B8AC}"/>
              </a:ext>
            </a:extLst>
          </p:cNvPr>
          <p:cNvSpPr txBox="1"/>
          <p:nvPr/>
        </p:nvSpPr>
        <p:spPr>
          <a:xfrm>
            <a:off x="7424615" y="5246167"/>
            <a:ext cx="5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6AAF5C-510D-4614-9568-91656FED9627}"/>
              </a:ext>
            </a:extLst>
          </p:cNvPr>
          <p:cNvSpPr txBox="1"/>
          <p:nvPr/>
        </p:nvSpPr>
        <p:spPr>
          <a:xfrm>
            <a:off x="8453401" y="5250245"/>
            <a:ext cx="5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464BDF-DB4F-4630-080B-317ED4245FDC}"/>
              </a:ext>
            </a:extLst>
          </p:cNvPr>
          <p:cNvSpPr/>
          <p:nvPr/>
        </p:nvSpPr>
        <p:spPr>
          <a:xfrm>
            <a:off x="3899555" y="979152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22C049-94A1-D3C0-88B2-FAE594AC3D4D}"/>
              </a:ext>
            </a:extLst>
          </p:cNvPr>
          <p:cNvSpPr/>
          <p:nvPr/>
        </p:nvSpPr>
        <p:spPr>
          <a:xfrm>
            <a:off x="3899555" y="159902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1BFA60-B01E-7D68-0CD0-B59014129875}"/>
              </a:ext>
            </a:extLst>
          </p:cNvPr>
          <p:cNvSpPr/>
          <p:nvPr/>
        </p:nvSpPr>
        <p:spPr>
          <a:xfrm>
            <a:off x="3899555" y="221890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5C1B69-D176-ABF2-94A7-FFD553A5C6CE}"/>
              </a:ext>
            </a:extLst>
          </p:cNvPr>
          <p:cNvSpPr/>
          <p:nvPr/>
        </p:nvSpPr>
        <p:spPr>
          <a:xfrm>
            <a:off x="4545265" y="979152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481FB6-7707-8B29-E4BF-27BD7D1238C7}"/>
              </a:ext>
            </a:extLst>
          </p:cNvPr>
          <p:cNvSpPr/>
          <p:nvPr/>
        </p:nvSpPr>
        <p:spPr>
          <a:xfrm>
            <a:off x="4545265" y="159902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10E354-B3EE-CF1E-6A02-809E41C5CCC6}"/>
              </a:ext>
            </a:extLst>
          </p:cNvPr>
          <p:cNvSpPr/>
          <p:nvPr/>
        </p:nvSpPr>
        <p:spPr>
          <a:xfrm>
            <a:off x="4545265" y="221890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3274EF-C766-16C6-5AB0-FFB25A9A4B9E}"/>
              </a:ext>
            </a:extLst>
          </p:cNvPr>
          <p:cNvSpPr/>
          <p:nvPr/>
        </p:nvSpPr>
        <p:spPr>
          <a:xfrm>
            <a:off x="519097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B34F40-E45F-00A2-33AE-79BE72836F9D}"/>
              </a:ext>
            </a:extLst>
          </p:cNvPr>
          <p:cNvSpPr/>
          <p:nvPr/>
        </p:nvSpPr>
        <p:spPr>
          <a:xfrm>
            <a:off x="519097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5303D7-D1E5-8B9B-1A4B-CF4DB8848F32}"/>
              </a:ext>
            </a:extLst>
          </p:cNvPr>
          <p:cNvSpPr/>
          <p:nvPr/>
        </p:nvSpPr>
        <p:spPr>
          <a:xfrm>
            <a:off x="519097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938A56-A24E-F093-2B77-49466A5B3D7E}"/>
              </a:ext>
            </a:extLst>
          </p:cNvPr>
          <p:cNvSpPr/>
          <p:nvPr/>
        </p:nvSpPr>
        <p:spPr>
          <a:xfrm>
            <a:off x="583668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746E032-F31A-039B-DE5B-A554B8306F98}"/>
              </a:ext>
            </a:extLst>
          </p:cNvPr>
          <p:cNvSpPr/>
          <p:nvPr/>
        </p:nvSpPr>
        <p:spPr>
          <a:xfrm>
            <a:off x="583668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E7B38BB-0B18-41FE-594C-3159F7E41299}"/>
              </a:ext>
            </a:extLst>
          </p:cNvPr>
          <p:cNvSpPr/>
          <p:nvPr/>
        </p:nvSpPr>
        <p:spPr>
          <a:xfrm>
            <a:off x="583668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C6454AB-82BA-FB60-4564-D37ED1197E0B}"/>
              </a:ext>
            </a:extLst>
          </p:cNvPr>
          <p:cNvSpPr/>
          <p:nvPr/>
        </p:nvSpPr>
        <p:spPr>
          <a:xfrm>
            <a:off x="6482395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BFF9DA-5755-24C6-EA0C-6B240D8D30C7}"/>
              </a:ext>
            </a:extLst>
          </p:cNvPr>
          <p:cNvSpPr/>
          <p:nvPr/>
        </p:nvSpPr>
        <p:spPr>
          <a:xfrm>
            <a:off x="6482395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70B5228-1E81-C80A-FB53-4BC967E67FEA}"/>
              </a:ext>
            </a:extLst>
          </p:cNvPr>
          <p:cNvSpPr/>
          <p:nvPr/>
        </p:nvSpPr>
        <p:spPr>
          <a:xfrm>
            <a:off x="6482395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ED1CD3B-ED6C-0883-C5E9-4855841C968B}"/>
              </a:ext>
            </a:extLst>
          </p:cNvPr>
          <p:cNvSpPr/>
          <p:nvPr/>
        </p:nvSpPr>
        <p:spPr>
          <a:xfrm>
            <a:off x="7123380" y="992215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CE052C-6A9E-F44D-8DC1-7B37A0FB3CD3}"/>
              </a:ext>
            </a:extLst>
          </p:cNvPr>
          <p:cNvSpPr/>
          <p:nvPr/>
        </p:nvSpPr>
        <p:spPr>
          <a:xfrm>
            <a:off x="7123380" y="1612091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5E11862-5208-D68B-CA0B-462B21827E57}"/>
              </a:ext>
            </a:extLst>
          </p:cNvPr>
          <p:cNvSpPr/>
          <p:nvPr/>
        </p:nvSpPr>
        <p:spPr>
          <a:xfrm>
            <a:off x="7123380" y="223196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28B80DF7-CB19-291F-289E-915C1154622D}"/>
              </a:ext>
            </a:extLst>
          </p:cNvPr>
          <p:cNvSpPr/>
          <p:nvPr/>
        </p:nvSpPr>
        <p:spPr>
          <a:xfrm>
            <a:off x="3850492" y="933028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135">
            <a:extLst>
              <a:ext uri="{FF2B5EF4-FFF2-40B4-BE49-F238E27FC236}">
                <a16:creationId xmlns:a16="http://schemas.microsoft.com/office/drawing/2014/main" id="{3F05B648-3194-BBDE-0899-8B664628AB05}"/>
              </a:ext>
            </a:extLst>
          </p:cNvPr>
          <p:cNvSpPr/>
          <p:nvPr/>
        </p:nvSpPr>
        <p:spPr>
          <a:xfrm>
            <a:off x="4500718" y="930016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136">
            <a:extLst>
              <a:ext uri="{FF2B5EF4-FFF2-40B4-BE49-F238E27FC236}">
                <a16:creationId xmlns:a16="http://schemas.microsoft.com/office/drawing/2014/main" id="{3B90B3B5-3F95-5201-4B63-227C28A80199}"/>
              </a:ext>
            </a:extLst>
          </p:cNvPr>
          <p:cNvSpPr/>
          <p:nvPr/>
        </p:nvSpPr>
        <p:spPr>
          <a:xfrm>
            <a:off x="5150944" y="93268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137">
            <a:extLst>
              <a:ext uri="{FF2B5EF4-FFF2-40B4-BE49-F238E27FC236}">
                <a16:creationId xmlns:a16="http://schemas.microsoft.com/office/drawing/2014/main" id="{0A56D890-2FFC-F52E-4AC9-775BBB5963C7}"/>
              </a:ext>
            </a:extLst>
          </p:cNvPr>
          <p:cNvSpPr/>
          <p:nvPr/>
        </p:nvSpPr>
        <p:spPr>
          <a:xfrm>
            <a:off x="5801170" y="946091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138">
            <a:extLst>
              <a:ext uri="{FF2B5EF4-FFF2-40B4-BE49-F238E27FC236}">
                <a16:creationId xmlns:a16="http://schemas.microsoft.com/office/drawing/2014/main" id="{B083775E-00A8-6858-C8B1-C65F69881500}"/>
              </a:ext>
            </a:extLst>
          </p:cNvPr>
          <p:cNvSpPr/>
          <p:nvPr/>
        </p:nvSpPr>
        <p:spPr>
          <a:xfrm>
            <a:off x="6451396" y="93800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139">
            <a:extLst>
              <a:ext uri="{FF2B5EF4-FFF2-40B4-BE49-F238E27FC236}">
                <a16:creationId xmlns:a16="http://schemas.microsoft.com/office/drawing/2014/main" id="{D82ED517-F711-442F-1E07-8A8D32AE3506}"/>
              </a:ext>
            </a:extLst>
          </p:cNvPr>
          <p:cNvSpPr/>
          <p:nvPr/>
        </p:nvSpPr>
        <p:spPr>
          <a:xfrm>
            <a:off x="7101621" y="938007"/>
            <a:ext cx="612000" cy="183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1662966" y="174436"/>
            <a:ext cx="827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use arrays to represent the times table: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  <p:bldP spid="17" grpId="0"/>
      <p:bldP spid="23" grpId="0"/>
      <p:bldP spid="24" grpId="0"/>
      <p:bldP spid="25" grpId="0"/>
      <p:bldP spid="31" grpId="0"/>
      <p:bldP spid="32" grpId="0"/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716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Gothic</vt:lpstr>
      <vt:lpstr>Comic Sans MS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I look for support?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Janey Florent</dc:creator>
  <cp:lastModifiedBy>Arzu Hilmioglu</cp:lastModifiedBy>
  <cp:revision>27</cp:revision>
  <dcterms:created xsi:type="dcterms:W3CDTF">2024-12-03T20:41:09Z</dcterms:created>
  <dcterms:modified xsi:type="dcterms:W3CDTF">2024-12-11T14:56:45Z</dcterms:modified>
</cp:coreProperties>
</file>