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9" r:id="rId7"/>
    <p:sldId id="257" r:id="rId8"/>
    <p:sldId id="258" r:id="rId9"/>
    <p:sldId id="261" r:id="rId10"/>
    <p:sldId id="260" r:id="rId11"/>
    <p:sldId id="267" r:id="rId12"/>
    <p:sldId id="268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7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6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1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7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3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1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1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BCD5-BE92-49A4-BD46-6AFB2F3E4DB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F75-457C-4628-869C-C2682D4F0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trust.org.uk/books-and-reading/our-recommendations/" TargetMode="External"/><Relationship Id="rId2" Type="http://schemas.openxmlformats.org/officeDocument/2006/relationships/hyperlink" Target="https://www.goodreads.com/list/show/101454.Kate_Greenaway_Award_Winn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trust.org.uk/books-and-reading/our-recommendations/100-best-book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4294967295"/>
          </p:nvPr>
        </p:nvSpPr>
        <p:spPr>
          <a:xfrm>
            <a:off x="351692" y="3618792"/>
            <a:ext cx="11169748" cy="2993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Comic Sans MS" panose="030F0702030302020204" pitchFamily="66" charset="0"/>
              </a:rPr>
              <a:t>Welcome to our Book Week Reading </a:t>
            </a:r>
            <a:r>
              <a:rPr lang="en-GB" sz="5400" dirty="0" smtClean="0">
                <a:latin typeface="Comic Sans MS" panose="030F0702030302020204" pitchFamily="66" charset="0"/>
              </a:rPr>
              <a:t>Café!</a:t>
            </a:r>
            <a:endParaRPr lang="en-GB" sz="5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Comic Sans MS" panose="030F0702030302020204" pitchFamily="66" charset="0"/>
              </a:rPr>
              <a:t>Read With </a:t>
            </a:r>
            <a:r>
              <a:rPr lang="en-GB" sz="5400" dirty="0" smtClean="0">
                <a:latin typeface="Comic Sans MS" panose="030F0702030302020204" pitchFamily="66" charset="0"/>
              </a:rPr>
              <a:t>Me.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70" y="247398"/>
            <a:ext cx="4642481" cy="308936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950036" y="321425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4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872" y="106507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Before Reading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1872" y="1791855"/>
            <a:ext cx="10663907" cy="4706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500" dirty="0" smtClean="0">
                <a:latin typeface="Comic Sans MS" panose="030F0702030302020204" pitchFamily="66" charset="0"/>
              </a:rPr>
              <a:t>If </a:t>
            </a:r>
            <a:r>
              <a:rPr lang="en-GB" sz="3500" dirty="0">
                <a:latin typeface="Comic Sans MS" panose="030F0702030302020204" pitchFamily="66" charset="0"/>
              </a:rPr>
              <a:t>this is the first time your child has read the book, look at the cover and title with them and predict what they think the book might be about. </a:t>
            </a:r>
            <a:endParaRPr lang="en-GB" sz="3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Make links to other books read with similar themes, the same characters and/or similar </a:t>
            </a:r>
            <a:r>
              <a:rPr lang="en-GB" sz="3500" dirty="0" smtClean="0">
                <a:latin typeface="Comic Sans MS" panose="030F0702030302020204" pitchFamily="66" charset="0"/>
              </a:rPr>
              <a:t>authors/illustrators</a:t>
            </a:r>
            <a:r>
              <a:rPr lang="en-GB" sz="3500" dirty="0">
                <a:latin typeface="Comic Sans MS" panose="030F0702030302020204" pitchFamily="66" charset="0"/>
              </a:rPr>
              <a:t>. </a:t>
            </a:r>
            <a:endParaRPr lang="en-GB" sz="3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Give them time to flick through the book </a:t>
            </a:r>
            <a:endParaRPr lang="en-GB" sz="3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500" dirty="0" smtClean="0">
                <a:latin typeface="Comic Sans MS" panose="030F0702030302020204" pitchFamily="66" charset="0"/>
              </a:rPr>
              <a:t>and </a:t>
            </a:r>
            <a:r>
              <a:rPr lang="en-GB" sz="3500" dirty="0">
                <a:latin typeface="Comic Sans MS" panose="030F0702030302020204" pitchFamily="66" charset="0"/>
              </a:rPr>
              <a:t>read the </a:t>
            </a:r>
            <a:r>
              <a:rPr lang="en-GB" sz="3500" dirty="0" smtClean="0">
                <a:latin typeface="Comic Sans MS" panose="030F0702030302020204" pitchFamily="66" charset="0"/>
              </a:rPr>
              <a:t>blurb.</a:t>
            </a:r>
            <a:endParaRPr lang="en-GB" sz="3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269" y="182563"/>
            <a:ext cx="1369831" cy="1685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269" y="4688494"/>
            <a:ext cx="1411061" cy="2169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960" y="4688494"/>
            <a:ext cx="1375592" cy="21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127" y="1"/>
            <a:ext cx="10515600" cy="757382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During Reading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5927" y="662780"/>
            <a:ext cx="10515600" cy="4667909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Encourage children to track the words with their fingers or use a ruler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Help children to decode (read) the words and ask them about the meaning of more challenging words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Ask children about the content of what they’ve read – who, what, </a:t>
            </a:r>
            <a:r>
              <a:rPr lang="en-GB" dirty="0" smtClean="0">
                <a:latin typeface="Comic Sans MS" panose="030F0702030302020204" pitchFamily="66" charset="0"/>
              </a:rPr>
              <a:t>when, where, </a:t>
            </a:r>
            <a:r>
              <a:rPr lang="en-GB" dirty="0">
                <a:latin typeface="Comic Sans MS" panose="030F0702030302020204" pitchFamily="66" charset="0"/>
              </a:rPr>
              <a:t>why and how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Predict what might happen next  :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Do you think Elena is likely to go swimming today?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Will Elena listen to her grandmother in the future?</a:t>
            </a:r>
          </a:p>
          <a:p>
            <a:pPr marL="0" indent="0" algn="ctr">
              <a:buNone/>
            </a:pPr>
            <a:r>
              <a:rPr lang="en-GB" b="1" dirty="0">
                <a:latin typeface="Comic Sans MS" panose="030F0702030302020204" pitchFamily="66" charset="0"/>
              </a:rPr>
              <a:t>Why? How do you know</a:t>
            </a:r>
          </a:p>
          <a:p>
            <a:endParaRPr lang="en-GB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327" y="30551"/>
            <a:ext cx="1027373" cy="12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80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Fluency during Reading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91" y="1062182"/>
            <a:ext cx="6103684" cy="5727824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263238"/>
                </a:solidFill>
                <a:effectLst/>
                <a:latin typeface="Comic Sans MS" panose="030F0702030302020204" pitchFamily="66" charset="0"/>
              </a:rPr>
              <a:t>Fluent reading supports reading comprehension. When pupils read fluently, their cognitive resources can be redirected from focusing on decoding </a:t>
            </a:r>
            <a:r>
              <a:rPr lang="en-GB" b="0" i="0" dirty="0" smtClean="0">
                <a:solidFill>
                  <a:srgbClr val="263238"/>
                </a:solidFill>
                <a:effectLst/>
                <a:latin typeface="Comic Sans MS" panose="030F0702030302020204" pitchFamily="66" charset="0"/>
              </a:rPr>
              <a:t>to comprehending </a:t>
            </a:r>
            <a:r>
              <a:rPr lang="en-GB" b="0" i="0" dirty="0">
                <a:solidFill>
                  <a:srgbClr val="263238"/>
                </a:solidFill>
                <a:effectLst/>
                <a:latin typeface="Comic Sans MS" panose="030F0702030302020204" pitchFamily="66" charset="0"/>
              </a:rPr>
              <a:t>the text. For this reason, fluency is sometimes described as a bridge from word recognition to comprehension.</a:t>
            </a:r>
          </a:p>
          <a:p>
            <a:r>
              <a:rPr lang="en-GB" dirty="0">
                <a:solidFill>
                  <a:srgbClr val="263238"/>
                </a:solidFill>
                <a:latin typeface="Comic Sans MS" panose="030F0702030302020204" pitchFamily="66" charset="0"/>
              </a:rPr>
              <a:t>Basically, if the brain’s processing power isn’t being used up by working out how to read a word, it can concentrate on understanding and enjoying the text.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75" y="895928"/>
            <a:ext cx="5874137" cy="57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9595" y="-87457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Fluency during Reading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413" y="822610"/>
            <a:ext cx="10633518" cy="678815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Read and follow </a:t>
            </a:r>
            <a:r>
              <a:rPr lang="en-GB" dirty="0">
                <a:latin typeface="Comic Sans MS" panose="030F0702030302020204" pitchFamily="66" charset="0"/>
              </a:rPr>
              <a:t>– the adult reads the text and the child follows along with their finger. This helps the child with word recognition and models to them how they should read with fluency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My turn, your turn </a:t>
            </a:r>
            <a:r>
              <a:rPr lang="en-GB" dirty="0">
                <a:latin typeface="Comic Sans MS" panose="030F0702030302020204" pitchFamily="66" charset="0"/>
              </a:rPr>
              <a:t>– take turns reading a page or a paragraph. Here you are modelling how to read with fluency, flow and expression.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Echo Reading </a:t>
            </a:r>
            <a:r>
              <a:rPr lang="en-GB" dirty="0">
                <a:latin typeface="Comic Sans MS" panose="030F0702030302020204" pitchFamily="66" charset="0"/>
              </a:rPr>
              <a:t>– as you read, the child copies. It is important here to pace yourself and read at a rate that your child can keep up with. </a:t>
            </a:r>
          </a:p>
          <a:p>
            <a:pPr marL="0" indent="0" algn="ctr">
              <a:buNone/>
            </a:pPr>
            <a:r>
              <a:rPr lang="en-GB" b="1" dirty="0">
                <a:latin typeface="Comic Sans MS" panose="030F0702030302020204" pitchFamily="66" charset="0"/>
              </a:rPr>
              <a:t>Let’s have a </a:t>
            </a:r>
            <a:r>
              <a:rPr lang="en-GB" b="1" dirty="0" smtClean="0">
                <a:latin typeface="Comic Sans MS" panose="030F0702030302020204" pitchFamily="66" charset="0"/>
              </a:rPr>
              <a:t>go!</a:t>
            </a:r>
            <a:endParaRPr lang="en-GB" b="1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49" y="182563"/>
            <a:ext cx="1225351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0864" y="162500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skills linked to VIPERS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230" y="739484"/>
            <a:ext cx="11858869" cy="50899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Vocabulary - 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Interpreting words in context and deciphering the meaning of words unknown based on the context they are written.</a:t>
            </a:r>
          </a:p>
          <a:p>
            <a:pPr>
              <a:defRPr/>
            </a:pP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Mr. Ali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loathes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 wearing a tie as he finds it uncomfortable.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We may not know the meaning of the word ‘loathe’ here but based on the context and other evidence within the sentence, we can guess it means ‘doesn’t like’. How have I arrived at this conclusion? 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Beowulf was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incensed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 by Grendel’s attack and vowed revenge.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We may not know the meaning of the word ‘incensed’ here but we can guess it means ‘angered’. How have I arrived at this conclusion? 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skills linked to VIPERS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4182" y="1320800"/>
            <a:ext cx="10799618" cy="5680363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Comic Sans MS" panose="030F0702030302020204" pitchFamily="66" charset="0"/>
              </a:rPr>
              <a:t>Inference</a:t>
            </a:r>
            <a:r>
              <a:rPr lang="en-GB" sz="3600" dirty="0">
                <a:latin typeface="Comic Sans MS" panose="030F0702030302020204" pitchFamily="66" charset="0"/>
              </a:rPr>
              <a:t>:  is an interpretation that goes beyond the literal information given and relies on the evidence within the text as well as background knowledge.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The police find a threatening letter addressed to the victim.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omic Sans MS" panose="030F0702030302020204" pitchFamily="66" charset="0"/>
              </a:rPr>
              <a:t>We could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infer</a:t>
            </a:r>
            <a:r>
              <a:rPr lang="en-GB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that someone didn</a:t>
            </a:r>
            <a:r>
              <a:rPr lang="en-GB" altLang="en-US" sz="3600" dirty="0">
                <a:latin typeface="Comic Sans MS" panose="030F0702030302020204" pitchFamily="66" charset="0"/>
              </a:rPr>
              <a:t>’</a:t>
            </a:r>
            <a:r>
              <a:rPr lang="en-GB" sz="3600" dirty="0">
                <a:latin typeface="Comic Sans MS" panose="030F0702030302020204" pitchFamily="66" charset="0"/>
              </a:rPr>
              <a:t>t like that person.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The bike lay on the floor next to her as she held her leg and cried.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omic Sans MS" panose="030F0702030302020204" pitchFamily="66" charset="0"/>
              </a:rPr>
              <a:t>We could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infer</a:t>
            </a:r>
            <a:r>
              <a:rPr lang="en-GB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that the girl fell off her bike.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My stomach rumbled as the smell of dinner wafted from the kitchen.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omic Sans MS" panose="030F0702030302020204" pitchFamily="66" charset="0"/>
              </a:rPr>
              <a:t>We could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infer</a:t>
            </a:r>
            <a:r>
              <a:rPr lang="en-GB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that this person is hungry. 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6614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skills linked to VIPERS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8198" y="582465"/>
            <a:ext cx="11405111" cy="6275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400" b="1" dirty="0">
                <a:latin typeface="Comic Sans MS" panose="030F0702030302020204" pitchFamily="66" charset="0"/>
              </a:rPr>
              <a:t>Predict</a:t>
            </a:r>
            <a:r>
              <a:rPr lang="en-GB" sz="3400" dirty="0">
                <a:latin typeface="Comic Sans MS" panose="030F0702030302020204" pitchFamily="66" charset="0"/>
              </a:rPr>
              <a:t> – what has or what will happen based on information stated or inferred (linked closely to inference). Again, background knowledge here is important.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Beowulf snatched his sword from the armoury and ran towards the mountains. </a:t>
            </a:r>
          </a:p>
          <a:p>
            <a:pPr lvl="1"/>
            <a:r>
              <a:rPr lang="en-GB" sz="3200" dirty="0">
                <a:latin typeface="Comic Sans MS" panose="030F0702030302020204" pitchFamily="66" charset="0"/>
              </a:rPr>
              <a:t>What do predict Beowulf is going to do? What evidence have you used to make your prediction?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5"/>
                </a:solidFill>
                <a:latin typeface="Comic Sans MS" panose="030F0702030302020204" pitchFamily="66" charset="0"/>
              </a:rPr>
              <a:t>Mr Ali woke up with a terrible headache and severe cough. He picked up his mobile and began to dial. </a:t>
            </a:r>
          </a:p>
          <a:p>
            <a:pPr lvl="1"/>
            <a:r>
              <a:rPr lang="en-GB" sz="3200" dirty="0">
                <a:latin typeface="Comic Sans MS" panose="030F0702030302020204" pitchFamily="66" charset="0"/>
              </a:rPr>
              <a:t>Who do you think Mr Ali is going to call? Why?</a:t>
            </a: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Predictions, like </a:t>
            </a:r>
            <a:r>
              <a:rPr lang="en-GB" dirty="0" smtClean="0">
                <a:latin typeface="Comic Sans MS" panose="030F0702030302020204" pitchFamily="66" charset="0"/>
              </a:rPr>
              <a:t>inferences, are </a:t>
            </a:r>
            <a:r>
              <a:rPr lang="en-GB" dirty="0">
                <a:latin typeface="Comic Sans MS" panose="030F0702030302020204" pitchFamily="66" charset="0"/>
              </a:rPr>
              <a:t>neither right or </a:t>
            </a:r>
            <a:r>
              <a:rPr lang="en-GB" dirty="0" smtClean="0">
                <a:latin typeface="Comic Sans MS" panose="030F0702030302020204" pitchFamily="66" charset="0"/>
              </a:rPr>
              <a:t>wrong.  They </a:t>
            </a:r>
            <a:r>
              <a:rPr lang="en-GB" dirty="0">
                <a:latin typeface="Comic Sans MS" panose="030F0702030302020204" pitchFamily="66" charset="0"/>
              </a:rPr>
              <a:t>may be strong (with secure evidence to back them up) or weak (with little or poor evidence to back them up). 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8554" y="82621"/>
            <a:ext cx="10515600" cy="70629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skills linked to VIPERS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636" y="1395266"/>
            <a:ext cx="10633518" cy="5089940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Explain –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Identify/explain how information/narrative content is related and contributes to the meaning as a whole.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Identify/explain how meaning is enhanced through </a:t>
            </a:r>
            <a:r>
              <a:rPr lang="en-GB" sz="3200" dirty="0" smtClean="0">
                <a:latin typeface="Comic Sans MS" panose="030F0702030302020204" pitchFamily="66" charset="0"/>
              </a:rPr>
              <a:t>the choice </a:t>
            </a:r>
            <a:r>
              <a:rPr lang="en-GB" sz="3200" dirty="0">
                <a:latin typeface="Comic Sans MS" panose="030F0702030302020204" pitchFamily="66" charset="0"/>
              </a:rPr>
              <a:t>of words and phrases.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Make comparisons within the text.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49" y="182563"/>
            <a:ext cx="1225351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491" y="217343"/>
            <a:ext cx="10515600" cy="743239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skills linked to VIPERS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381" y="813375"/>
            <a:ext cx="11451291" cy="508994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Retrieve 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Re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trieval of information is often the starting point for discussing a text. This means picking the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exact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 (spelling and punctuation too) information out of the text that they have just read. E.g.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What was the character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s name?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What did they eat for dinner?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What colour was the car?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What time did…</a:t>
            </a:r>
          </a:p>
          <a:p>
            <a:pPr marL="0" indent="0">
              <a:buNone/>
              <a:defRPr/>
            </a:pPr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Summary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ＭＳ Ｐゴシック" pitchFamily="34" charset="-128"/>
              </a:rPr>
              <a:t>- </a:t>
            </a:r>
          </a:p>
          <a:p>
            <a:r>
              <a:rPr lang="en-GB" dirty="0">
                <a:latin typeface="Comic Sans MS" panose="030F0702030302020204" pitchFamily="66" charset="0"/>
              </a:rPr>
              <a:t>Summarise main ideas from more than one paragraph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What is the main point of the first paragraph? </a:t>
            </a:r>
          </a:p>
          <a:p>
            <a:pPr lvl="1"/>
            <a:r>
              <a:rPr lang="en-GB" sz="2800" dirty="0">
                <a:latin typeface="Comic Sans MS" panose="030F0702030302020204" pitchFamily="66" charset="0"/>
              </a:rPr>
              <a:t>What heading would be appropriate for this paragraph?  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ＭＳ Ｐゴシック" pitchFamily="34" charset="-128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70836" y="1775787"/>
            <a:ext cx="2044224" cy="2574539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Questions you could ask at home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636" y="1395266"/>
            <a:ext cx="10633518" cy="508994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4" y="92362"/>
            <a:ext cx="10334820" cy="66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19647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Reading at an early age and securing </a:t>
            </a:r>
            <a:r>
              <a:rPr lang="en-GB" dirty="0" smtClean="0">
                <a:latin typeface="Comic Sans MS" panose="030F0702030302020204" pitchFamily="66" charset="0"/>
              </a:rPr>
              <a:t>phonics.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073" y="1575581"/>
            <a:ext cx="6068291" cy="4923692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Reading from an early age is important as research shows that if children are not secure and fluent readers by Year 2, it is very difficult to then develop a love of reading going forward.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In order to get children fluent in reading, their </a:t>
            </a:r>
            <a:r>
              <a:rPr lang="en-GB" sz="3200" dirty="0" smtClean="0">
                <a:latin typeface="Comic Sans MS" panose="030F0702030302020204" pitchFamily="66" charset="0"/>
              </a:rPr>
              <a:t>phonic knowledge </a:t>
            </a:r>
            <a:r>
              <a:rPr lang="en-GB" sz="3200" dirty="0">
                <a:latin typeface="Comic Sans MS" panose="030F0702030302020204" pitchFamily="66" charset="0"/>
              </a:rPr>
              <a:t>must be embedded within EYFS and KS1.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Read to children from day zero! </a:t>
            </a: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019" y="27819"/>
            <a:ext cx="1351081" cy="1662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57" y="1575581"/>
            <a:ext cx="6120416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7584" y="106508"/>
            <a:ext cx="10515600" cy="715530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Good websites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893" y="722892"/>
            <a:ext cx="11753107" cy="466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Kate Greenaway Medal and Carnegie Medal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  <a:hlinkClick r:id="rId2"/>
              </a:rPr>
              <a:t>https://www.goodreads.com/list/show/101454.Kate_Greenaway_Award_Winners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b="1" dirty="0">
                <a:latin typeface="Comic Sans MS" panose="030F0702030302020204" pitchFamily="66" charset="0"/>
              </a:rPr>
              <a:t>Book Trust </a:t>
            </a:r>
            <a:r>
              <a:rPr lang="en-GB" sz="3200" dirty="0">
                <a:latin typeface="Comic Sans MS" panose="030F0702030302020204" pitchFamily="66" charset="0"/>
              </a:rPr>
              <a:t>– amazing website, book lists under categories, e.g. authors from different cultures, graphic novels, books about themes , books featuring characters with disabilities, books for children with autism.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  <a:hlinkClick r:id="rId3"/>
              </a:rPr>
              <a:t>https://www.booktrust.org.uk/books-and-reading/our-recommendations/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Best Book guide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  <a:hlinkClick r:id="rId4"/>
              </a:rPr>
              <a:t>https://www.booktrust.org.uk/books-and-reading/our-recommendations/100-best-books/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Remember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037" y="1589088"/>
            <a:ext cx="10515600" cy="4667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Encourage a love of reading – use libraries, </a:t>
            </a:r>
            <a:r>
              <a:rPr lang="en-GB" sz="4000" dirty="0" smtClean="0">
                <a:latin typeface="Comic Sans MS" panose="030F0702030302020204" pitchFamily="66" charset="0"/>
              </a:rPr>
              <a:t>audiobooks, </a:t>
            </a:r>
            <a:r>
              <a:rPr lang="en-GB" sz="4000" dirty="0">
                <a:latin typeface="Comic Sans MS" panose="030F0702030302020204" pitchFamily="66" charset="0"/>
              </a:rPr>
              <a:t>Newsround </a:t>
            </a:r>
            <a:r>
              <a:rPr lang="en-GB" sz="4000" dirty="0" smtClean="0">
                <a:latin typeface="Comic Sans MS" panose="030F0702030302020204" pitchFamily="66" charset="0"/>
              </a:rPr>
              <a:t>website, </a:t>
            </a:r>
            <a:r>
              <a:rPr lang="en-GB" sz="4000" dirty="0">
                <a:latin typeface="Comic Sans MS" panose="030F0702030302020204" pitchFamily="66" charset="0"/>
              </a:rPr>
              <a:t>National Geographic </a:t>
            </a:r>
            <a:r>
              <a:rPr lang="en-GB" sz="4000" dirty="0" smtClean="0">
                <a:latin typeface="Comic Sans MS" panose="030F0702030302020204" pitchFamily="66" charset="0"/>
              </a:rPr>
              <a:t>Kids, and First News.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Encourage children to read…anything(!) </a:t>
            </a:r>
            <a:r>
              <a:rPr lang="en-GB" sz="4000" dirty="0" smtClean="0">
                <a:latin typeface="Comic Sans MS" panose="030F0702030302020204" pitchFamily="66" charset="0"/>
              </a:rPr>
              <a:t>and, ideally, </a:t>
            </a:r>
            <a:r>
              <a:rPr lang="en-GB" sz="4000" dirty="0">
                <a:latin typeface="Comic Sans MS" panose="030F0702030302020204" pitchFamily="66" charset="0"/>
              </a:rPr>
              <a:t>a range of genres and </a:t>
            </a:r>
            <a:r>
              <a:rPr lang="en-GB" sz="4000" dirty="0" smtClean="0">
                <a:latin typeface="Comic Sans MS" panose="030F0702030302020204" pitchFamily="66" charset="0"/>
              </a:rPr>
              <a:t>authors.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Read higher level texts aloud to children</a:t>
            </a: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Enthuse about particular </a:t>
            </a:r>
            <a:r>
              <a:rPr lang="en-GB" sz="4000" dirty="0" smtClean="0">
                <a:latin typeface="Comic Sans MS" panose="030F0702030302020204" pitchFamily="66" charset="0"/>
              </a:rPr>
              <a:t>authors.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Use </a:t>
            </a:r>
            <a:r>
              <a:rPr lang="en-GB" sz="4000" dirty="0" smtClean="0">
                <a:latin typeface="Comic Sans MS" panose="030F0702030302020204" pitchFamily="66" charset="0"/>
              </a:rPr>
              <a:t>audiobooks.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269" y="182563"/>
            <a:ext cx="1369831" cy="16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Supporting your child with their reading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KS2.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Please write on a post-it note any specific difficulties you have when reading </a:t>
            </a:r>
            <a:r>
              <a:rPr lang="en-GB" dirty="0" smtClean="0">
                <a:latin typeface="Comic Sans MS" panose="030F0702030302020204" pitchFamily="66" charset="0"/>
              </a:rPr>
              <a:t>with </a:t>
            </a:r>
            <a:r>
              <a:rPr lang="en-GB" dirty="0">
                <a:latin typeface="Comic Sans MS" panose="030F0702030302020204" pitchFamily="66" charset="0"/>
              </a:rPr>
              <a:t>your child.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45" y="2957197"/>
            <a:ext cx="2938756" cy="36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at </a:t>
            </a:r>
            <a:r>
              <a:rPr lang="en-GB" b="1" dirty="0" smtClean="0">
                <a:latin typeface="Comic Sans MS" panose="030F0702030302020204" pitchFamily="66" charset="0"/>
              </a:rPr>
              <a:t>school.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900" b="1" dirty="0">
                <a:latin typeface="Comic Sans MS" panose="030F0702030302020204" pitchFamily="66" charset="0"/>
              </a:rPr>
              <a:t>Guided Reading</a:t>
            </a:r>
          </a:p>
          <a:p>
            <a:pPr marL="0" indent="0" algn="ctr">
              <a:buNone/>
            </a:pPr>
            <a:r>
              <a:rPr lang="en-GB" sz="3900" dirty="0">
                <a:latin typeface="Comic Sans MS" panose="030F0702030302020204" pitchFamily="66" charset="0"/>
              </a:rPr>
              <a:t>Based on </a:t>
            </a:r>
            <a:r>
              <a:rPr lang="en-GB" sz="3900" b="1" dirty="0">
                <a:latin typeface="Comic Sans MS" panose="030F0702030302020204" pitchFamily="66" charset="0"/>
              </a:rPr>
              <a:t>VIPERS</a:t>
            </a:r>
            <a:r>
              <a:rPr lang="en-GB" sz="3900" dirty="0">
                <a:latin typeface="Comic Sans MS" panose="030F0702030302020204" pitchFamily="66" charset="0"/>
              </a:rPr>
              <a:t> skills:  vocabulary , inference , prediction , explanation , retrieve and Summary</a:t>
            </a:r>
          </a:p>
          <a:p>
            <a:pPr marL="0" indent="0" algn="ctr">
              <a:buNone/>
            </a:pPr>
            <a:r>
              <a:rPr lang="en-GB" sz="3900" dirty="0">
                <a:latin typeface="Comic Sans MS" panose="030F0702030302020204" pitchFamily="66" charset="0"/>
              </a:rPr>
              <a:t>Whole class reading with a focus on oracy</a:t>
            </a:r>
          </a:p>
          <a:p>
            <a:pPr marL="0" indent="0" algn="ctr">
              <a:buNone/>
            </a:pPr>
            <a:r>
              <a:rPr lang="en-GB" sz="3900" b="1" dirty="0">
                <a:latin typeface="Comic Sans MS" panose="030F0702030302020204" pitchFamily="66" charset="0"/>
              </a:rPr>
              <a:t>Shared Reading </a:t>
            </a:r>
          </a:p>
          <a:p>
            <a:pPr marL="0" indent="0" algn="ctr">
              <a:buNone/>
            </a:pPr>
            <a:r>
              <a:rPr lang="en-GB" sz="3900" dirty="0">
                <a:latin typeface="Comic Sans MS" panose="030F0702030302020204" pitchFamily="66" charset="0"/>
              </a:rPr>
              <a:t>During literacy lessons, whole class text</a:t>
            </a:r>
          </a:p>
          <a:p>
            <a:pPr marL="0" indent="0" algn="ctr">
              <a:buNone/>
            </a:pPr>
            <a:r>
              <a:rPr lang="en-GB" sz="3900" b="1" dirty="0">
                <a:latin typeface="Comic Sans MS" panose="030F0702030302020204" pitchFamily="66" charset="0"/>
              </a:rPr>
              <a:t>Independent Reading</a:t>
            </a:r>
          </a:p>
          <a:p>
            <a:pPr marL="0" indent="0" algn="ctr">
              <a:buNone/>
            </a:pPr>
            <a:r>
              <a:rPr lang="en-GB" sz="3900" dirty="0">
                <a:latin typeface="Comic Sans MS" panose="030F0702030302020204" pitchFamily="66" charset="0"/>
              </a:rPr>
              <a:t>Supported by teachers and TA’s</a:t>
            </a:r>
          </a:p>
          <a:p>
            <a:pPr marL="0" indent="0" algn="ctr">
              <a:buNone/>
            </a:pPr>
            <a:r>
              <a:rPr lang="en-GB" sz="3900" b="1" dirty="0">
                <a:latin typeface="Comic Sans MS" panose="030F0702030302020204" pitchFamily="66" charset="0"/>
              </a:rPr>
              <a:t>School Library</a:t>
            </a: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678" y="4616017"/>
            <a:ext cx="17335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8127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can and should your children read?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0345" y="13255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Access to high quality texts across the school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b="1" dirty="0">
                <a:latin typeface="Comic Sans MS" panose="030F0702030302020204" pitchFamily="66" charset="0"/>
              </a:rPr>
              <a:t>Book corners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b="1" dirty="0">
                <a:latin typeface="Comic Sans MS" panose="030F0702030302020204" pitchFamily="66" charset="0"/>
              </a:rPr>
              <a:t>Library </a:t>
            </a:r>
            <a:r>
              <a:rPr lang="en-GB" b="1" dirty="0" smtClean="0">
                <a:latin typeface="Comic Sans MS" panose="030F0702030302020204" pitchFamily="66" charset="0"/>
              </a:rPr>
              <a:t>visits</a:t>
            </a:r>
          </a:p>
          <a:p>
            <a:pPr marL="0" indent="0" algn="ctr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Children can visit the library with their class once a half term. They can take out books and recommend authors and books to each other.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384" y="5098473"/>
            <a:ext cx="1429616" cy="17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6454" y="171161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can and should your children read?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965" y="1445424"/>
            <a:ext cx="11924144" cy="5149339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We want all children to experience </a:t>
            </a:r>
            <a:r>
              <a:rPr lang="en-GB" sz="3600" dirty="0" smtClean="0">
                <a:latin typeface="Comic Sans MS" panose="030F0702030302020204" pitchFamily="66" charset="0"/>
              </a:rPr>
              <a:t>success.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We aim to introduce </a:t>
            </a:r>
            <a:r>
              <a:rPr lang="en-GB" sz="3600" dirty="0" smtClean="0">
                <a:latin typeface="Comic Sans MS" panose="030F0702030302020204" pitchFamily="66" charset="0"/>
              </a:rPr>
              <a:t>them to </a:t>
            </a:r>
            <a:r>
              <a:rPr lang="en-GB" sz="3600" dirty="0">
                <a:latin typeface="Comic Sans MS" panose="030F0702030302020204" pitchFamily="66" charset="0"/>
              </a:rPr>
              <a:t>a variety of text types and authors </a:t>
            </a:r>
            <a:r>
              <a:rPr lang="en-GB" sz="3600" dirty="0" smtClean="0">
                <a:latin typeface="Comic Sans MS" panose="030F0702030302020204" pitchFamily="66" charset="0"/>
              </a:rPr>
              <a:t>through </a:t>
            </a:r>
            <a:r>
              <a:rPr lang="en-GB" sz="3600" dirty="0">
                <a:latin typeface="Comic Sans MS" panose="030F0702030302020204" pitchFamily="66" charset="0"/>
              </a:rPr>
              <a:t>both our reading and our literacy sessions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Please use your parental judgement to ensure the support/challenge at home is at the right level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Use all reading </a:t>
            </a:r>
            <a:r>
              <a:rPr lang="en-GB" sz="3600" dirty="0">
                <a:latin typeface="Comic Sans MS" panose="030F0702030302020204" pitchFamily="66" charset="0"/>
              </a:rPr>
              <a:t>materials, including newspapers, instruction leaflets, eBooks, and magazines. Your local libraries can also be </a:t>
            </a:r>
            <a:r>
              <a:rPr lang="en-GB" sz="3600" dirty="0">
                <a:latin typeface="Comic Sans MS" panose="030F0702030302020204" pitchFamily="66" charset="0"/>
              </a:rPr>
              <a:t>a good source of reading materials.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054" y="72081"/>
            <a:ext cx="1035339" cy="12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Reading at home with your child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72528"/>
            <a:ext cx="10633364" cy="4985472"/>
          </a:xfrm>
        </p:spPr>
        <p:txBody>
          <a:bodyPr>
            <a:normAutofit fontScale="77500" lnSpcReduction="20000"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Expectations: </a:t>
            </a:r>
            <a:r>
              <a:rPr lang="en-GB" sz="4000" dirty="0">
                <a:latin typeface="Comic Sans MS" panose="030F0702030302020204" pitchFamily="66" charset="0"/>
              </a:rPr>
              <a:t>ideally </a:t>
            </a:r>
            <a:r>
              <a:rPr lang="en-GB" sz="4000" b="1" dirty="0">
                <a:latin typeface="Comic Sans MS" panose="030F0702030302020204" pitchFamily="66" charset="0"/>
              </a:rPr>
              <a:t>20 minutes per </a:t>
            </a:r>
            <a:r>
              <a:rPr lang="en-GB" sz="4000" b="1" dirty="0" smtClean="0">
                <a:latin typeface="Comic Sans MS" panose="030F0702030302020204" pitchFamily="66" charset="0"/>
              </a:rPr>
              <a:t>day</a:t>
            </a:r>
          </a:p>
          <a:p>
            <a:pPr marL="0" indent="0">
              <a:buNone/>
            </a:pPr>
            <a:endParaRPr lang="en-GB" sz="4000" b="1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Try to build this into your daily </a:t>
            </a:r>
            <a:r>
              <a:rPr lang="en-GB" sz="4000" dirty="0" smtClean="0">
                <a:latin typeface="Comic Sans MS" panose="030F0702030302020204" pitchFamily="66" charset="0"/>
              </a:rPr>
              <a:t>routine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Have a quiet and comfortable space </a:t>
            </a:r>
            <a:r>
              <a:rPr lang="en-GB" sz="4000" dirty="0" smtClean="0">
                <a:latin typeface="Comic Sans MS" panose="030F0702030302020204" pitchFamily="66" charset="0"/>
              </a:rPr>
              <a:t>where your </a:t>
            </a:r>
            <a:r>
              <a:rPr lang="en-GB" sz="4000" dirty="0">
                <a:latin typeface="Comic Sans MS" panose="030F0702030302020204" pitchFamily="66" charset="0"/>
              </a:rPr>
              <a:t>child (and you) can </a:t>
            </a:r>
            <a:r>
              <a:rPr lang="en-GB" sz="4000" dirty="0" smtClean="0">
                <a:latin typeface="Comic Sans MS" panose="030F0702030302020204" pitchFamily="66" charset="0"/>
              </a:rPr>
              <a:t>read.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Read with your child and </a:t>
            </a:r>
            <a:r>
              <a:rPr lang="en-GB" sz="4000" dirty="0" smtClean="0">
                <a:latin typeface="Comic Sans MS" panose="030F0702030302020204" pitchFamily="66" charset="0"/>
              </a:rPr>
              <a:t>read </a:t>
            </a:r>
            <a:r>
              <a:rPr lang="en-GB" sz="4000" dirty="0">
                <a:latin typeface="Comic Sans MS" panose="030F0702030302020204" pitchFamily="66" charset="0"/>
              </a:rPr>
              <a:t>in front of your </a:t>
            </a:r>
            <a:r>
              <a:rPr lang="en-GB" sz="4000" dirty="0" smtClean="0">
                <a:latin typeface="Comic Sans MS" panose="030F0702030302020204" pitchFamily="66" charset="0"/>
              </a:rPr>
              <a:t>child.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Remember, both reading and hearing texts read aloud are important.</a:t>
            </a:r>
          </a:p>
          <a:p>
            <a:pPr marL="0" indent="0">
              <a:buNone/>
            </a:pPr>
            <a:endParaRPr lang="en-GB" sz="3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164" y="16181"/>
            <a:ext cx="1126836" cy="13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5106574" cy="88438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Why 20 minutes?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551" y="182563"/>
            <a:ext cx="173355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6" y="738909"/>
            <a:ext cx="9093296" cy="61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41835" y="-249410"/>
            <a:ext cx="5106574" cy="1325563"/>
          </a:xfrm>
        </p:spPr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Why 20 minutes?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  <a:p>
            <a:pPr marL="0" indent="0">
              <a:buNone/>
            </a:pP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2" y="858982"/>
            <a:ext cx="10957382" cy="58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4643D566AC3C4EA0A918F793F680E0" ma:contentTypeVersion="20" ma:contentTypeDescription="Create a new document." ma:contentTypeScope="" ma:versionID="f8c9db0853e9bed92e63e2fe17fd5e17">
  <xsd:schema xmlns:xsd="http://www.w3.org/2001/XMLSchema" xmlns:xs="http://www.w3.org/2001/XMLSchema" xmlns:p="http://schemas.microsoft.com/office/2006/metadata/properties" xmlns:ns2="1f5302e1-0dc4-4d2d-86ed-749a8489592e" xmlns:ns3="634211d4-d49f-41ab-8e40-95610089b756" targetNamespace="http://schemas.microsoft.com/office/2006/metadata/properties" ma:root="true" ma:fieldsID="364c095508b58d8913ee4295e243c6f4" ns2:_="" ns3:_="">
    <xsd:import namespace="1f5302e1-0dc4-4d2d-86ed-749a8489592e"/>
    <xsd:import namespace="634211d4-d49f-41ab-8e40-95610089b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02e1-0dc4-4d2d-86ed-749a8489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196c33-95ce-4580-9968-5382653558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211d4-d49f-41ab-8e40-95610089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a7176bd-7b7f-4f21-96ee-e1682f5b4ec8}" ma:internalName="TaxCatchAll" ma:showField="CatchAllData" ma:web="634211d4-d49f-41ab-8e40-95610089b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4211d4-d49f-41ab-8e40-95610089b756" xsi:nil="true"/>
    <lcf76f155ced4ddcb4097134ff3c332f xmlns="1f5302e1-0dc4-4d2d-86ed-749a848959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96A2EF-125D-49C5-843F-014F7A155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302e1-0dc4-4d2d-86ed-749a8489592e"/>
    <ds:schemaRef ds:uri="634211d4-d49f-41ab-8e40-95610089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FBA3A1-CC63-47DF-9EAF-1F925BB29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E32D6-06D4-4436-A186-F2A3A9EE398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5302e1-0dc4-4d2d-86ed-749a8489592e"/>
    <ds:schemaRef ds:uri="http://purl.org/dc/terms/"/>
    <ds:schemaRef ds:uri="634211d4-d49f-41ab-8e40-95610089b75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1311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Comic Sans MS</vt:lpstr>
      <vt:lpstr>Sassoon Penpals</vt:lpstr>
      <vt:lpstr>Office Theme</vt:lpstr>
      <vt:lpstr>PowerPoint Presentation</vt:lpstr>
      <vt:lpstr>Reading at an early age and securing phonics.</vt:lpstr>
      <vt:lpstr>Supporting your child with their reading KS2.</vt:lpstr>
      <vt:lpstr>Reading at school.</vt:lpstr>
      <vt:lpstr>What can and should your children read?</vt:lpstr>
      <vt:lpstr>What can and should your children read?</vt:lpstr>
      <vt:lpstr>Reading at home with your child</vt:lpstr>
      <vt:lpstr>Why 20 minutes?</vt:lpstr>
      <vt:lpstr>Why 20 minutes?</vt:lpstr>
      <vt:lpstr>Before Reading</vt:lpstr>
      <vt:lpstr>During Reading</vt:lpstr>
      <vt:lpstr>Fluency during Reading</vt:lpstr>
      <vt:lpstr>Fluency during Reading</vt:lpstr>
      <vt:lpstr>Reading skills linked to VIPERS</vt:lpstr>
      <vt:lpstr>Reading skills linked to VIPERS</vt:lpstr>
      <vt:lpstr>Reading skills linked to VIPERS</vt:lpstr>
      <vt:lpstr>Reading skills linked to VIPERS</vt:lpstr>
      <vt:lpstr>Reading skills linked to VIPERS</vt:lpstr>
      <vt:lpstr>Questions you could ask at home</vt:lpstr>
      <vt:lpstr>Good websites</vt:lpstr>
      <vt:lpstr>Remember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 child with their reading KS2</dc:title>
  <dc:creator>Catherine Hughes</dc:creator>
  <cp:lastModifiedBy>Janey Florent</cp:lastModifiedBy>
  <cp:revision>20</cp:revision>
  <dcterms:created xsi:type="dcterms:W3CDTF">2025-01-27T10:36:14Z</dcterms:created>
  <dcterms:modified xsi:type="dcterms:W3CDTF">2025-03-05T17:00:36Z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0x010100B44643D566AC3C4EA0A918F793F680E0</vt:lpwstr>
  </property>
</Properties>
</file>