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4"/>
  </p:notesMasterIdLst>
  <p:sldIdLst>
    <p:sldId id="263" r:id="rId2"/>
    <p:sldId id="264" r:id="rId3"/>
    <p:sldId id="265" r:id="rId4"/>
    <p:sldId id="256" r:id="rId5"/>
    <p:sldId id="266" r:id="rId6"/>
    <p:sldId id="258" r:id="rId7"/>
    <p:sldId id="257" r:id="rId8"/>
    <p:sldId id="259" r:id="rId9"/>
    <p:sldId id="260" r:id="rId10"/>
    <p:sldId id="261" r:id="rId11"/>
    <p:sldId id="262" r:id="rId12"/>
    <p:sldId id="267" r:id="rId13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780" y="4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g4764ba5181_0_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g4764ba5181_0_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g4764ba5181_0_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8" name="Google Shape;58;g4764ba5181_0_1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4764ba5181_0_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4764ba5181_0_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g74ee670c06_0_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" name="Google Shape;79;g74ee670c06_0_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g4764ba5181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6" name="Google Shape;86;g4764ba5181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g4764ba5181_0_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3" name="Google Shape;93;g4764ba5181_0_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FFF2CC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overeading4kids.co.uk/book/4863/The-Magic-Faraway-Tree-Enchanted-Wood-by-Enid-Blyton.html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2374" y="3566983"/>
            <a:ext cx="6952314" cy="144655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Tuesday 7</a:t>
            </a:r>
            <a:r>
              <a:rPr lang="en-GB" sz="4400" baseline="30000" dirty="0" smtClean="0">
                <a:latin typeface="Comic Sans MS" panose="030F0702030302020204" pitchFamily="66" charset="0"/>
              </a:rPr>
              <a:t>th</a:t>
            </a:r>
            <a:r>
              <a:rPr lang="en-GB" sz="4400" dirty="0" smtClean="0">
                <a:latin typeface="Comic Sans MS" panose="030F0702030302020204" pitchFamily="66" charset="0"/>
              </a:rPr>
              <a:t>  October </a:t>
            </a:r>
          </a:p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Year 3 Reading Cafe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94648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7 Surprising Reading Facts That Prove It All Adds Up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49" t="25166" r="7222" b="23246"/>
          <a:stretch/>
        </p:blipFill>
        <p:spPr bwMode="auto">
          <a:xfrm>
            <a:off x="198120" y="121919"/>
            <a:ext cx="3177540" cy="1927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7 Surprising Reading Facts That Prove It All Adds Up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59" t="26400" r="12141" b="24000"/>
          <a:stretch/>
        </p:blipFill>
        <p:spPr bwMode="auto">
          <a:xfrm>
            <a:off x="3934885" y="121919"/>
            <a:ext cx="4896696" cy="308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7 Surprising Reading Facts That Prove It All Adds Up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9" t="19100" r="7841" b="19200"/>
          <a:stretch/>
        </p:blipFill>
        <p:spPr bwMode="auto">
          <a:xfrm>
            <a:off x="1082039" y="2133600"/>
            <a:ext cx="2667001" cy="1970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7 Surprising Reading Facts That Prove It All Adds Up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58" t="25800" r="9841" b="24100"/>
          <a:stretch/>
        </p:blipFill>
        <p:spPr bwMode="auto">
          <a:xfrm>
            <a:off x="4666405" y="2697480"/>
            <a:ext cx="3851910" cy="2367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2996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8120" y="129540"/>
            <a:ext cx="84201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 smtClean="0">
                <a:latin typeface="Comic Sans MS" panose="030F0702030302020204" pitchFamily="66" charset="0"/>
              </a:rPr>
              <a:t>Today, we will show you a shortened version of our reading session, which we deliver three times a week. Most children in Year 3 complete this unless they are still on their Little </a:t>
            </a:r>
            <a:r>
              <a:rPr lang="en-GB" sz="3600" dirty="0" err="1" smtClean="0">
                <a:latin typeface="Comic Sans MS" panose="030F0702030302020204" pitchFamily="66" charset="0"/>
              </a:rPr>
              <a:t>Wandle</a:t>
            </a:r>
            <a:r>
              <a:rPr lang="en-GB" sz="3600" dirty="0" smtClean="0">
                <a:latin typeface="Comic Sans MS" panose="030F0702030302020204" pitchFamily="66" charset="0"/>
              </a:rPr>
              <a:t> journey. If this is the case, </a:t>
            </a:r>
            <a:r>
              <a:rPr lang="en-GB" sz="3600" dirty="0">
                <a:latin typeface="Comic Sans MS" panose="030F0702030302020204" pitchFamily="66" charset="0"/>
              </a:rPr>
              <a:t>they participate in a phonics session </a:t>
            </a:r>
            <a:r>
              <a:rPr lang="en-GB" sz="3600" dirty="0" smtClean="0">
                <a:latin typeface="Comic Sans MS" panose="030F0702030302020204" pitchFamily="66" charset="0"/>
              </a:rPr>
              <a:t>three times a week.</a:t>
            </a:r>
            <a:endParaRPr lang="en-GB" sz="36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616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0" y="324850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The Magic Faraway Tree</a:t>
            </a:r>
            <a:endParaRPr dirty="0"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401641" y="2324458"/>
            <a:ext cx="8520600" cy="164043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omic Sans MS" panose="030F0702030302020204" pitchFamily="66" charset="0"/>
              </a:rPr>
              <a:t>Enid Blyton</a:t>
            </a:r>
            <a:endParaRPr dirty="0">
              <a:latin typeface="Comic Sans MS" panose="030F0702030302020204" pitchFamily="66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omic Sans MS" panose="030F0702030302020204" pitchFamily="66" charset="0"/>
              </a:rPr>
              <a:t>Up to the end of </a:t>
            </a:r>
            <a:r>
              <a:rPr lang="en-GB" dirty="0">
                <a:solidFill>
                  <a:srgbClr val="FF0000"/>
                </a:solidFill>
                <a:latin typeface="Comic Sans MS" panose="030F0702030302020204" pitchFamily="66" charset="0"/>
              </a:rPr>
              <a:t>Page </a:t>
            </a:r>
            <a:r>
              <a:rPr lang="en-GB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3</a:t>
            </a:r>
            <a:endParaRPr dirty="0">
              <a:solidFill>
                <a:srgbClr val="FF0000"/>
              </a:solidFill>
              <a:latin typeface="Comic Sans MS" panose="030F0702030302020204" pitchFamily="66" charset="0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100" u="sng" dirty="0">
                <a:solidFill>
                  <a:schemeClr val="hlink"/>
                </a:solidFill>
                <a:hlinkClick r:id="rId3"/>
              </a:rPr>
              <a:t>https://www.lovereading4kids.co.uk/book/4863/The-Magic-Faraway-Tree-Enchanted-Wood-by-Enid-Blyton.html</a:t>
            </a: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Reading Comprehension - luddfoot.polarismat.org.u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41777" y="-324852"/>
            <a:ext cx="4028093" cy="56974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486316" y="360947"/>
            <a:ext cx="518845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>
                <a:latin typeface="Comic Sans MS" panose="030F0702030302020204" pitchFamily="66" charset="0"/>
              </a:rPr>
              <a:t>All of our reading links back to the </a:t>
            </a:r>
            <a:r>
              <a:rPr lang="en-GB" sz="4000" b="1" dirty="0" smtClean="0">
                <a:latin typeface="Comic Sans MS" panose="030F0702030302020204" pitchFamily="66" charset="0"/>
              </a:rPr>
              <a:t>VIPERS, </a:t>
            </a:r>
            <a:r>
              <a:rPr lang="en-GB" sz="4000" dirty="0" smtClean="0">
                <a:latin typeface="Comic Sans MS" panose="030F0702030302020204" pitchFamily="66" charset="0"/>
              </a:rPr>
              <a:t>and we’re going to show you how we incorporate this into our reading sessions.</a:t>
            </a:r>
            <a:endParaRPr lang="en-GB" sz="40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200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5"/>
          <p:cNvSpPr txBox="1">
            <a:spLocks noGrp="1"/>
          </p:cNvSpPr>
          <p:nvPr>
            <p:ph type="title"/>
          </p:nvPr>
        </p:nvSpPr>
        <p:spPr>
          <a:xfrm>
            <a:off x="227880" y="241525"/>
            <a:ext cx="8520600" cy="80943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800" b="1" dirty="0">
                <a:solidFill>
                  <a:srgbClr val="FF0000"/>
                </a:solidFill>
                <a:latin typeface="Comic Sans MS" panose="030F0702030302020204" pitchFamily="66" charset="0"/>
              </a:rPr>
              <a:t>Vocabulary</a:t>
            </a:r>
            <a:r>
              <a:rPr lang="en-GB" dirty="0">
                <a:latin typeface="Comic Sans MS" panose="030F0702030302020204" pitchFamily="66" charset="0"/>
              </a:rPr>
              <a:t> Check</a:t>
            </a:r>
            <a:r>
              <a:rPr lang="en-GB" dirty="0"/>
              <a:t>		</a:t>
            </a:r>
            <a:endParaRPr dirty="0"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1"/>
          </p:nvPr>
        </p:nvSpPr>
        <p:spPr>
          <a:xfrm>
            <a:off x="227880" y="2816382"/>
            <a:ext cx="8520600" cy="24451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-GB" sz="2000" dirty="0">
                <a:solidFill>
                  <a:srgbClr val="333333"/>
                </a:solidFill>
              </a:rPr>
              <a:t>in a little </a:t>
            </a:r>
            <a:r>
              <a:rPr lang="en-GB" sz="2000" b="1" u="sng" dirty="0" smtClean="0">
                <a:solidFill>
                  <a:srgbClr val="333333"/>
                </a:solidFill>
              </a:rPr>
              <a:t>cottage    </a:t>
            </a:r>
            <a:endParaRPr sz="2000" b="1" u="sng" dirty="0">
              <a:solidFill>
                <a:srgbClr val="33333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-GB" sz="2000" b="1" u="sng" dirty="0">
                <a:solidFill>
                  <a:srgbClr val="333333"/>
                </a:solidFill>
              </a:rPr>
              <a:t>enchanted</a:t>
            </a:r>
            <a:r>
              <a:rPr lang="en-GB" sz="2000" dirty="0">
                <a:solidFill>
                  <a:srgbClr val="333333"/>
                </a:solidFill>
              </a:rPr>
              <a:t> wood</a:t>
            </a:r>
            <a:endParaRPr sz="2000" dirty="0">
              <a:solidFill>
                <a:srgbClr val="333333"/>
              </a:solidFill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SzPts val="2000"/>
              <a:buChar char="●"/>
            </a:pPr>
            <a:r>
              <a:rPr lang="en-GB" sz="2000" b="1" u="sng" dirty="0">
                <a:solidFill>
                  <a:srgbClr val="333333"/>
                </a:solidFill>
              </a:rPr>
              <a:t>Saucepan</a:t>
            </a:r>
            <a:r>
              <a:rPr lang="en-GB" sz="2000" dirty="0">
                <a:solidFill>
                  <a:srgbClr val="333333"/>
                </a:solidFill>
              </a:rPr>
              <a:t> Man </a:t>
            </a:r>
            <a:endParaRPr sz="2000" dirty="0">
              <a:solidFill>
                <a:srgbClr val="333333"/>
              </a:solidFill>
            </a:endParaRPr>
          </a:p>
          <a:p>
            <a:pPr marL="457200" lvl="0" indent="0" algn="l" rtl="0">
              <a:spcBef>
                <a:spcPts val="1600"/>
              </a:spcBef>
              <a:spcAft>
                <a:spcPts val="1400"/>
              </a:spcAft>
              <a:buNone/>
            </a:pPr>
            <a:endParaRPr sz="2000" dirty="0">
              <a:solidFill>
                <a:srgbClr val="333333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03119" y="1186877"/>
            <a:ext cx="89054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Vocabulary</a:t>
            </a:r>
            <a:r>
              <a:rPr lang="en-GB" sz="32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: Using a dictionary, if needed, to check the meaning of words</a:t>
            </a:r>
            <a:r>
              <a:rPr lang="en-GB" sz="3200" dirty="0" smtClean="0">
                <a:solidFill>
                  <a:srgbClr val="FF0000"/>
                </a:solidFill>
                <a:latin typeface="Sassoon Penpals" panose="02000400000000000000" pitchFamily="50" charset="0"/>
              </a:rPr>
              <a:t>.</a:t>
            </a:r>
            <a:endParaRPr lang="en-GB" sz="3200" dirty="0">
              <a:solidFill>
                <a:srgbClr val="FF0000"/>
              </a:solidFill>
              <a:latin typeface="Sassoon Penpals" panose="02000400000000000000" pitchFamily="50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84115" y="2875688"/>
            <a:ext cx="2408129" cy="178628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52614" y="2945797"/>
            <a:ext cx="1639966" cy="16460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build="p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14"/>
          <p:cNvSpPr txBox="1">
            <a:spLocks noGrp="1"/>
          </p:cNvSpPr>
          <p:nvPr>
            <p:ph type="title"/>
          </p:nvPr>
        </p:nvSpPr>
        <p:spPr>
          <a:xfrm>
            <a:off x="409136" y="55280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Quick Start		</a:t>
            </a:r>
            <a:endParaRPr dirty="0"/>
          </a:p>
        </p:txBody>
      </p:sp>
      <p:sp>
        <p:nvSpPr>
          <p:cNvPr id="61" name="Google Shape;61;p14"/>
          <p:cNvSpPr txBox="1">
            <a:spLocks noGrp="1"/>
          </p:cNvSpPr>
          <p:nvPr>
            <p:ph type="body" idx="1"/>
          </p:nvPr>
        </p:nvSpPr>
        <p:spPr>
          <a:xfrm>
            <a:off x="623400" y="1632159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Who were the 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three main </a:t>
            </a: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children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? (R)</a:t>
            </a:r>
            <a:endParaRPr sz="36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Who was coming to stay with the children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? (R)</a:t>
            </a:r>
            <a:endParaRPr sz="36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457200" lvl="0" indent="-355600" algn="l" rtl="0">
              <a:spcBef>
                <a:spcPts val="0"/>
              </a:spcBef>
              <a:spcAft>
                <a:spcPts val="0"/>
              </a:spcAft>
              <a:buClr>
                <a:srgbClr val="333333"/>
              </a:buClr>
              <a:buSzPts val="2000"/>
              <a:buChar char="●"/>
            </a:pPr>
            <a:r>
              <a:rPr lang="en-GB" sz="3600" dirty="0">
                <a:solidFill>
                  <a:srgbClr val="0070C0"/>
                </a:solidFill>
                <a:latin typeface="Comic Sans MS" panose="030F0702030302020204" pitchFamily="66" charset="0"/>
              </a:rPr>
              <a:t>Why is he coming to stay</a:t>
            </a:r>
            <a:r>
              <a:rPr lang="en-GB" sz="36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? (R)</a:t>
            </a:r>
            <a:endParaRPr sz="36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44245" y="468350"/>
            <a:ext cx="85206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Retrieval</a:t>
            </a:r>
            <a:r>
              <a:rPr lang="en-GB" sz="4000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: Finding the answers directly inside the text.</a:t>
            </a:r>
            <a:endParaRPr lang="en-GB" sz="4000" i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 build="p"/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319195" y="1559273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omic Sans MS" panose="030F0702030302020204" pitchFamily="66" charset="0"/>
              </a:rPr>
              <a:t>Individual Thinking</a:t>
            </a:r>
            <a:endParaRPr dirty="0">
              <a:latin typeface="Comic Sans MS" panose="030F0702030302020204" pitchFamily="66" charset="0"/>
            </a:endParaRPr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1"/>
          </p:nvPr>
        </p:nvSpPr>
        <p:spPr>
          <a:xfrm>
            <a:off x="236749" y="157145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tx1"/>
              </a:solidFill>
              <a:latin typeface="Sassoon Penpals" panose="02000400000000000000" pitchFamily="50" charset="0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GB" sz="3000" i="1" dirty="0">
                <a:solidFill>
                  <a:schemeClr val="tx1"/>
                </a:solidFill>
                <a:latin typeface="Comic Sans MS" panose="030F0702030302020204" pitchFamily="66" charset="0"/>
              </a:rPr>
              <a:t>'</a:t>
            </a:r>
            <a:r>
              <a:rPr lang="en-GB" sz="30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He </a:t>
            </a:r>
            <a:r>
              <a:rPr lang="en-GB" sz="3000" i="1" dirty="0">
                <a:solidFill>
                  <a:schemeClr val="tx1"/>
                </a:solidFill>
                <a:latin typeface="Comic Sans MS" panose="030F0702030302020204" pitchFamily="66" charset="0"/>
              </a:rPr>
              <a:t>was a happy boy, rather naughty, and it would be such fun to have him</a:t>
            </a:r>
            <a:r>
              <a:rPr lang="en-GB" sz="3000" i="1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.’</a:t>
            </a:r>
            <a:endParaRPr sz="3000" i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 dirty="0">
                <a:solidFill>
                  <a:srgbClr val="0070C0"/>
                </a:solidFill>
                <a:latin typeface="Comic Sans MS" panose="030F0702030302020204" pitchFamily="66" charset="0"/>
              </a:rPr>
              <a:t>Why do you think they thought it would be fun for Rick to stay with them</a:t>
            </a:r>
            <a:r>
              <a:rPr lang="en-GB" sz="3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? (I, E)</a:t>
            </a:r>
            <a:endParaRPr sz="30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6" name="Google Shape;76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585023" y="892207"/>
            <a:ext cx="1486808" cy="1358485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68982" y="0"/>
            <a:ext cx="85206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Infer</a:t>
            </a:r>
            <a:r>
              <a:rPr lang="en-GB" sz="2800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: Thinking about what the text is telling us.</a:t>
            </a:r>
          </a:p>
          <a:p>
            <a:pPr algn="ctr"/>
            <a:r>
              <a:rPr lang="en-GB" sz="2800" b="1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Explain</a:t>
            </a:r>
            <a:r>
              <a:rPr lang="en-GB" sz="2800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: Using our ideas and own experiences to justify our answer.</a:t>
            </a:r>
            <a:endParaRPr lang="en-GB" sz="2800" i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build="p"/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7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latin typeface="Comic Sans MS" panose="030F0702030302020204" pitchFamily="66" charset="0"/>
              </a:rPr>
              <a:t>Individual Thinking</a:t>
            </a:r>
            <a:endParaRPr dirty="0">
              <a:latin typeface="Comic Sans MS" panose="030F0702030302020204" pitchFamily="66" charset="0"/>
            </a:endParaRPr>
          </a:p>
        </p:txBody>
      </p:sp>
      <p:sp>
        <p:nvSpPr>
          <p:cNvPr id="82" name="Google Shape;82;p17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000" i="1" dirty="0">
                <a:latin typeface="Comic Sans MS" panose="030F0702030302020204" pitchFamily="66" charset="0"/>
              </a:rPr>
              <a:t>The three children flew upstairs</a:t>
            </a:r>
            <a:endParaRPr sz="3000" i="1" dirty="0">
              <a:latin typeface="Comic Sans MS" panose="030F0702030302020204" pitchFamily="66" charset="0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-GB" sz="3000" dirty="0">
                <a:solidFill>
                  <a:srgbClr val="0070C0"/>
                </a:solidFill>
                <a:latin typeface="Comic Sans MS" panose="030F0702030302020204" pitchFamily="66" charset="0"/>
              </a:rPr>
              <a:t>What does the word ‘flew’ tell us here</a:t>
            </a:r>
            <a:r>
              <a:rPr lang="en-GB" sz="30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? (V)</a:t>
            </a:r>
            <a:endParaRPr sz="30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pic>
        <p:nvPicPr>
          <p:cNvPr id="83" name="Google Shape;83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31824" y="52799"/>
            <a:ext cx="1852827" cy="185282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8"/>
          <p:cNvSpPr txBox="1">
            <a:spLocks noGrp="1"/>
          </p:cNvSpPr>
          <p:nvPr>
            <p:ph type="title"/>
          </p:nvPr>
        </p:nvSpPr>
        <p:spPr>
          <a:xfrm>
            <a:off x="451013" y="1643096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Partnered Talk</a:t>
            </a:r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body" idx="1"/>
          </p:nvPr>
        </p:nvSpPr>
        <p:spPr>
          <a:xfrm>
            <a:off x="56866" y="1929446"/>
            <a:ext cx="9004687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2400" dirty="0" smtClean="0">
                <a:solidFill>
                  <a:schemeClr val="tx1"/>
                </a:solidFill>
                <a:latin typeface="Sassoon Penpals" panose="02000400000000000000" pitchFamily="50" charset="0"/>
              </a:rPr>
              <a:t>‘</a:t>
            </a:r>
            <a:r>
              <a:rPr lang="en-GB" sz="2400" dirty="0">
                <a:solidFill>
                  <a:schemeClr val="tx1"/>
                </a:solidFill>
                <a:latin typeface="Comic Sans MS" panose="030F0702030302020204" pitchFamily="66" charset="0"/>
              </a:rPr>
              <a:t>Hey! What will Rick say when we tell him about the Enchanted Wood and the Faraway Tree?’ cried Joe. ‘And what will he say when we show him our friends there – Silky, and old Moon-Face, and the dear old deaf Saucepan Man, and everyone!’ said Beth</a:t>
            </a:r>
            <a:r>
              <a:rPr lang="en-GB" sz="24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.’</a:t>
            </a:r>
            <a:endParaRPr sz="24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What could these things be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? (P)</a:t>
            </a:r>
            <a:endParaRPr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sz="2400" dirty="0">
              <a:solidFill>
                <a:schemeClr val="tx1"/>
              </a:solidFill>
              <a:latin typeface="Sassoon Penpals" panose="02000400000000000000" pitchFamily="50" charset="0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endParaRPr sz="3600" dirty="0">
              <a:solidFill>
                <a:schemeClr val="tx1"/>
              </a:solidFill>
              <a:latin typeface="Sassoon Penpals" panose="02000400000000000000" pitchFamily="50" charset="0"/>
            </a:endParaRPr>
          </a:p>
        </p:txBody>
      </p:sp>
      <p:pic>
        <p:nvPicPr>
          <p:cNvPr id="90" name="Google Shape;90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55238" y="1014977"/>
            <a:ext cx="1660141" cy="153467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Box 4"/>
          <p:cNvSpPr txBox="1"/>
          <p:nvPr/>
        </p:nvSpPr>
        <p:spPr>
          <a:xfrm>
            <a:off x="194872" y="78183"/>
            <a:ext cx="8520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Predict</a:t>
            </a:r>
            <a:r>
              <a:rPr lang="en-GB" sz="3200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: Using evidence from the text, what do you think will happen/what could be going on?</a:t>
            </a:r>
            <a:endParaRPr lang="en-GB" sz="3200" i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 build="p"/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9"/>
          <p:cNvSpPr txBox="1">
            <a:spLocks noGrp="1"/>
          </p:cNvSpPr>
          <p:nvPr>
            <p:ph type="title"/>
          </p:nvPr>
        </p:nvSpPr>
        <p:spPr>
          <a:xfrm>
            <a:off x="267865" y="210903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 smtClean="0"/>
              <a:t>Partner </a:t>
            </a:r>
            <a:r>
              <a:rPr lang="en-GB" dirty="0"/>
              <a:t>Work </a:t>
            </a:r>
            <a:endParaRPr dirty="0"/>
          </a:p>
        </p:txBody>
      </p:sp>
      <p:pic>
        <p:nvPicPr>
          <p:cNvPr id="97" name="Google Shape;97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809375" y="1362912"/>
            <a:ext cx="979089" cy="1176037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 Placeholder 1"/>
          <p:cNvSpPr>
            <a:spLocks noGrp="1"/>
          </p:cNvSpPr>
          <p:nvPr>
            <p:ph type="body" idx="1"/>
          </p:nvPr>
        </p:nvSpPr>
        <p:spPr>
          <a:xfrm>
            <a:off x="63427" y="2629884"/>
            <a:ext cx="8929475" cy="2385320"/>
          </a:xfrm>
        </p:spPr>
        <p:txBody>
          <a:bodyPr/>
          <a:lstStyle/>
          <a:p>
            <a:pPr marL="114300" indent="0" algn="ctr">
              <a:buNone/>
            </a:pPr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Summarise what we have read in </a:t>
            </a:r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fewer than 20 </a:t>
            </a:r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words</a:t>
            </a:r>
            <a:r>
              <a:rPr lang="en-GB" sz="32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. </a:t>
            </a:r>
            <a:endParaRPr lang="en-GB" sz="32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14300" indent="0" algn="ctr">
              <a:buNone/>
            </a:pP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What is the gist of the chapter so far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? </a:t>
            </a:r>
            <a:r>
              <a:rPr lang="en-GB" sz="3200" dirty="0">
                <a:solidFill>
                  <a:srgbClr val="0070C0"/>
                </a:solidFill>
                <a:latin typeface="Comic Sans MS" panose="030F0702030302020204" pitchFamily="66" charset="0"/>
              </a:rPr>
              <a:t>(</a:t>
            </a:r>
            <a:r>
              <a:rPr lang="en-GB" sz="3200" dirty="0" smtClean="0">
                <a:solidFill>
                  <a:srgbClr val="0070C0"/>
                </a:solidFill>
                <a:latin typeface="Comic Sans MS" panose="030F0702030302020204" pitchFamily="66" charset="0"/>
              </a:rPr>
              <a:t>S)</a:t>
            </a:r>
            <a:endParaRPr lang="en-GB" sz="3200" dirty="0">
              <a:solidFill>
                <a:srgbClr val="0070C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40980" y="509576"/>
            <a:ext cx="85206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Summarise</a:t>
            </a:r>
            <a:r>
              <a:rPr lang="en-GB" sz="3200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: Precis (shorten) what you have read in a certain number of words.</a:t>
            </a:r>
            <a:endParaRPr lang="en-GB" sz="3200" i="1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3360" y="114300"/>
            <a:ext cx="6316980" cy="7694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omic Sans MS" panose="030F0702030302020204" pitchFamily="66" charset="0"/>
              </a:rPr>
              <a:t>Time to…..</a:t>
            </a:r>
            <a:endParaRPr lang="en-GB" sz="4400" dirty="0">
              <a:latin typeface="Comic Sans MS" panose="030F0702030302020204" pitchFamily="66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28693" y="4183945"/>
            <a:ext cx="8462152" cy="7694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latin typeface="Comic Sans MS" panose="030F0702030302020204" pitchFamily="66" charset="0"/>
              </a:rPr>
              <a:t>Continue to read from page 4</a:t>
            </a:r>
            <a:endParaRPr lang="en-GB" sz="4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334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201</TotalTime>
  <Words>401</Words>
  <Application>Microsoft Office PowerPoint</Application>
  <PresentationFormat>On-screen Show (16:9)</PresentationFormat>
  <Paragraphs>38</Paragraphs>
  <Slides>12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Comic Sans MS</vt:lpstr>
      <vt:lpstr>Sassoon Penpals</vt:lpstr>
      <vt:lpstr>Simple Light</vt:lpstr>
      <vt:lpstr>PowerPoint Presentation</vt:lpstr>
      <vt:lpstr>PowerPoint Presentation</vt:lpstr>
      <vt:lpstr>PowerPoint Presentation</vt:lpstr>
      <vt:lpstr>The Magic Faraway Tree</vt:lpstr>
      <vt:lpstr>PowerPoint Presentation</vt:lpstr>
      <vt:lpstr>Vocabulary Check  </vt:lpstr>
      <vt:lpstr>Quick Start  </vt:lpstr>
      <vt:lpstr>Individual Thinking</vt:lpstr>
      <vt:lpstr>Individual Thinking</vt:lpstr>
      <vt:lpstr>Partnered Talk</vt:lpstr>
      <vt:lpstr>Partner Work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Price</dc:creator>
  <cp:lastModifiedBy>Janey Florent</cp:lastModifiedBy>
  <cp:revision>11</cp:revision>
  <dcterms:modified xsi:type="dcterms:W3CDTF">2025-10-03T15:10:50Z</dcterms:modified>
</cp:coreProperties>
</file>